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8"/>
  </p:notesMasterIdLst>
  <p:sldIdLst>
    <p:sldId id="292" r:id="rId5"/>
    <p:sldId id="296" r:id="rId6"/>
    <p:sldId id="278" r:id="rId7"/>
    <p:sldId id="279" r:id="rId8"/>
    <p:sldId id="293" r:id="rId9"/>
    <p:sldId id="294" r:id="rId10"/>
    <p:sldId id="284" r:id="rId11"/>
    <p:sldId id="291" r:id="rId12"/>
    <p:sldId id="295" r:id="rId13"/>
    <p:sldId id="280" r:id="rId14"/>
    <p:sldId id="281" r:id="rId15"/>
    <p:sldId id="282" r:id="rId16"/>
    <p:sldId id="285" r:id="rId17"/>
    <p:sldId id="286" r:id="rId18"/>
    <p:sldId id="287" r:id="rId19"/>
    <p:sldId id="288" r:id="rId20"/>
    <p:sldId id="289" r:id="rId21"/>
    <p:sldId id="290" r:id="rId22"/>
    <p:sldId id="267" r:id="rId23"/>
    <p:sldId id="268" r:id="rId24"/>
    <p:sldId id="269" r:id="rId25"/>
    <p:sldId id="270" r:id="rId26"/>
    <p:sldId id="271" r:id="rId27"/>
  </p:sldIdLst>
  <p:sldSz cx="18288000" cy="10287000"/>
  <p:notesSz cx="6858000" cy="9144000"/>
  <p:embeddedFontLs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lack" panose="00000A00000000000000" pitchFamily="2" charset="0"/>
      <p:bold r:id="rId33"/>
      <p:boldItalic r:id="rId34"/>
    </p:embeddedFont>
    <p:embeddedFont>
      <p:font typeface="Poppins Bold" panose="00000800000000000000" pitchFamily="2" charset="0"/>
      <p:regular r:id="rId35"/>
      <p:bold r:id="rId36"/>
    </p:embeddedFont>
    <p:embeddedFont>
      <p:font typeface="Poppins Light" panose="00000400000000000000" pitchFamily="2" charset="0"/>
      <p:regular r:id="rId37"/>
      <p:italic r:id="rId38"/>
    </p:embeddedFont>
    <p:embeddedFont>
      <p:font typeface="Poppins Medium" panose="00000600000000000000" pitchFamily="2" charset="0"/>
      <p:regular r:id="rId39"/>
      <p: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5325"/>
    <a:srgbClr val="E34B36"/>
    <a:srgbClr val="F49C21"/>
    <a:srgbClr val="1F9F88"/>
    <a:srgbClr val="874D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E36D37-743B-4360-B1A1-23BB16B1187E}" v="7245" dt="2023-01-20T09:31:43.953"/>
    <p1510:client id="{A8C689A6-3D56-4D47-8364-80F6AA6C205F}" v="3" dt="2024-05-11T04:02:31.1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4575" autoAdjust="0"/>
  </p:normalViewPr>
  <p:slideViewPr>
    <p:cSldViewPr>
      <p:cViewPr varScale="1">
        <p:scale>
          <a:sx n="44" d="100"/>
          <a:sy n="44" d="100"/>
        </p:scale>
        <p:origin x="13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E4058-2DF3-4EE9-9551-12A412F84BBF}" type="datetimeFigureOut">
              <a:rPr lang="en-ID" smtClean="0"/>
              <a:t>11/05/2024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23FB2-621F-4598-87BA-6C3D8705D8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1176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Letusan</a:t>
            </a:r>
            <a:r>
              <a:rPr lang="en-ID" dirty="0"/>
              <a:t> </a:t>
            </a:r>
            <a:r>
              <a:rPr lang="en-ID" dirty="0" err="1"/>
              <a:t>gunung</a:t>
            </a:r>
            <a:r>
              <a:rPr lang="en-ID" dirty="0"/>
              <a:t> </a:t>
            </a:r>
            <a:r>
              <a:rPr lang="en-ID" dirty="0" err="1"/>
              <a:t>berapi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menewaskan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300.000 orang di </a:t>
            </a:r>
            <a:r>
              <a:rPr lang="en-ID" dirty="0" err="1"/>
              <a:t>seluruh</a:t>
            </a:r>
            <a:r>
              <a:rPr lang="en-ID" dirty="0"/>
              <a:t> dunia </a:t>
            </a:r>
            <a:r>
              <a:rPr lang="en-ID" dirty="0" err="1"/>
              <a:t>sejak</a:t>
            </a:r>
            <a:r>
              <a:rPr lang="en-ID" dirty="0"/>
              <a:t> </a:t>
            </a:r>
            <a:r>
              <a:rPr lang="en-ID" dirty="0" err="1"/>
              <a:t>abad</a:t>
            </a:r>
            <a:r>
              <a:rPr lang="en-ID" dirty="0"/>
              <a:t> ke-16, </a:t>
            </a:r>
            <a:r>
              <a:rPr lang="en-ID" dirty="0" err="1"/>
              <a:t>dengan</a:t>
            </a:r>
            <a:r>
              <a:rPr lang="en-ID" dirty="0"/>
              <a:t> Asia Tenggara </a:t>
            </a:r>
            <a:r>
              <a:rPr lang="en-ID" dirty="0" err="1"/>
              <a:t>menyumbang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setengah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total </a:t>
            </a:r>
            <a:r>
              <a:rPr lang="en-ID" dirty="0" err="1"/>
              <a:t>ini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 err="1"/>
              <a:t>Gunung</a:t>
            </a:r>
            <a:r>
              <a:rPr lang="en-ID" dirty="0"/>
              <a:t> Merapi </a:t>
            </a:r>
            <a:r>
              <a:rPr lang="en-ID" dirty="0" err="1"/>
              <a:t>sendiri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gunung</a:t>
            </a:r>
            <a:r>
              <a:rPr lang="en-ID" dirty="0"/>
              <a:t> </a:t>
            </a:r>
            <a:r>
              <a:rPr lang="en-ID" dirty="0" err="1"/>
              <a:t>vulkanik</a:t>
            </a:r>
            <a:r>
              <a:rPr lang="en-ID" dirty="0"/>
              <a:t> paling </a:t>
            </a:r>
            <a:r>
              <a:rPr lang="en-ID" dirty="0" err="1"/>
              <a:t>aktif</a:t>
            </a:r>
            <a:r>
              <a:rPr lang="en-ID" dirty="0"/>
              <a:t> di </a:t>
            </a:r>
            <a:r>
              <a:rPr lang="en-ID" dirty="0" err="1"/>
              <a:t>pulai</a:t>
            </a:r>
            <a:r>
              <a:rPr lang="en-ID" dirty="0"/>
              <a:t> </a:t>
            </a:r>
            <a:r>
              <a:rPr lang="en-ID" dirty="0" err="1"/>
              <a:t>Jawa</a:t>
            </a:r>
            <a:r>
              <a:rPr lang="en-ID" dirty="0"/>
              <a:t>. </a:t>
            </a:r>
            <a:r>
              <a:rPr lang="en-ID" dirty="0" err="1"/>
              <a:t>Letusan</a:t>
            </a:r>
            <a:r>
              <a:rPr lang="en-ID" dirty="0"/>
              <a:t> </a:t>
            </a:r>
            <a:r>
              <a:rPr lang="en-ID" dirty="0" err="1"/>
              <a:t>nya</a:t>
            </a:r>
            <a:r>
              <a:rPr lang="en-ID" dirty="0"/>
              <a:t> pada </a:t>
            </a:r>
            <a:r>
              <a:rPr lang="en-ID" dirty="0" err="1"/>
              <a:t>tahun</a:t>
            </a:r>
            <a:r>
              <a:rPr lang="en-ID" dirty="0"/>
              <a:t> 2010 </a:t>
            </a:r>
            <a:r>
              <a:rPr lang="en-ID" dirty="0" err="1"/>
              <a:t>menelan</a:t>
            </a:r>
            <a:r>
              <a:rPr lang="en-ID" dirty="0"/>
              <a:t> korban </a:t>
            </a:r>
            <a:r>
              <a:rPr lang="en-ID" dirty="0" err="1"/>
              <a:t>jiwa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386 orang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kerusakan</a:t>
            </a:r>
            <a:r>
              <a:rPr lang="en-ID" dirty="0"/>
              <a:t> </a:t>
            </a:r>
            <a:r>
              <a:rPr lang="en-ID" dirty="0" err="1"/>
              <a:t>bernilai</a:t>
            </a:r>
            <a:r>
              <a:rPr lang="en-ID" dirty="0"/>
              <a:t> 403 Juta dollar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menilai</a:t>
            </a:r>
            <a:r>
              <a:rPr lang="en-ID" dirty="0"/>
              <a:t> </a:t>
            </a:r>
            <a:r>
              <a:rPr lang="en-ID" dirty="0" err="1"/>
              <a:t>risiko</a:t>
            </a:r>
            <a:r>
              <a:rPr lang="en-ID" dirty="0"/>
              <a:t> </a:t>
            </a:r>
            <a:r>
              <a:rPr lang="en-ID" dirty="0" err="1"/>
              <a:t>erupsi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parameter </a:t>
            </a:r>
            <a:r>
              <a:rPr lang="en-ID" i="1" dirty="0"/>
              <a:t>Volcanic Explosive Index (VEI)</a:t>
            </a:r>
            <a:r>
              <a:rPr lang="en-ID" dirty="0"/>
              <a:t> yang </a:t>
            </a:r>
            <a:r>
              <a:rPr lang="en-ID" dirty="0" err="1"/>
              <a:t>berkisar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nol</a:t>
            </a:r>
            <a:r>
              <a:rPr lang="en-ID" dirty="0"/>
              <a:t>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delapan</a:t>
            </a:r>
            <a:r>
              <a:rPr lang="en-ID" dirty="0"/>
              <a:t>.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erpusi</a:t>
            </a:r>
            <a:r>
              <a:rPr lang="en-ID" dirty="0"/>
              <a:t> </a:t>
            </a:r>
            <a:r>
              <a:rPr lang="en-ID" dirty="0" err="1"/>
              <a:t>Gunung</a:t>
            </a:r>
            <a:r>
              <a:rPr lang="en-ID" dirty="0"/>
              <a:t> Merapi </a:t>
            </a:r>
            <a:r>
              <a:rPr lang="en-ID" dirty="0" err="1"/>
              <a:t>tahun</a:t>
            </a:r>
            <a:r>
              <a:rPr lang="en-ID" dirty="0"/>
              <a:t> 2010 yang </a:t>
            </a:r>
            <a:r>
              <a:rPr lang="en-ID" dirty="0" err="1"/>
              <a:t>masuk</a:t>
            </a:r>
            <a:r>
              <a:rPr lang="en-ID" dirty="0"/>
              <a:t> pada  VEI 3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memilliki</a:t>
            </a:r>
            <a:r>
              <a:rPr lang="en-ID" dirty="0"/>
              <a:t> </a:t>
            </a:r>
            <a:r>
              <a:rPr lang="en-ID" i="1" dirty="0"/>
              <a:t>plume height</a:t>
            </a:r>
            <a:r>
              <a:rPr lang="en-ID" dirty="0"/>
              <a:t> </a:t>
            </a:r>
            <a:r>
              <a:rPr lang="en-ID" dirty="0" err="1"/>
              <a:t>berkisar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10 </a:t>
            </a:r>
            <a:r>
              <a:rPr lang="en-ID" dirty="0" err="1"/>
              <a:t>sampai</a:t>
            </a:r>
            <a:r>
              <a:rPr lang="en-ID" dirty="0"/>
              <a:t> 15 km.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tingkatkan</a:t>
            </a:r>
            <a:r>
              <a:rPr lang="en-ID" dirty="0"/>
              <a:t> VEI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v</a:t>
            </a:r>
            <a:r>
              <a:rPr lang="en-ID" b="0" i="0" dirty="0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olume material </a:t>
            </a:r>
            <a:r>
              <a:rPr lang="en-ID" b="0" i="0" dirty="0" err="1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piroklastik</a:t>
            </a:r>
            <a:r>
              <a:rPr lang="en-ID" b="0" i="0" dirty="0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 yang </a:t>
            </a:r>
            <a:r>
              <a:rPr lang="en-ID" b="0" i="0" dirty="0" err="1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dikeluarkan</a:t>
            </a:r>
            <a:r>
              <a:rPr lang="en-ID" b="0" i="0" dirty="0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saat</a:t>
            </a:r>
            <a:r>
              <a:rPr lang="en-ID" b="0" i="0" dirty="0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erupsi</a:t>
            </a:r>
            <a:r>
              <a:rPr lang="en-ID" b="0" i="0" dirty="0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en-ID" b="0" i="0" dirty="0" err="1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Bahan</a:t>
            </a:r>
            <a:r>
              <a:rPr lang="en-ID" b="0" i="0" dirty="0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piroklastik</a:t>
            </a:r>
            <a:r>
              <a:rPr lang="en-ID" b="0" i="0" dirty="0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ialah</a:t>
            </a:r>
            <a:r>
              <a:rPr lang="en-ID" b="0" i="0" dirty="0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termasuk</a:t>
            </a:r>
            <a:r>
              <a:rPr lang="en-ID" b="0" i="0" dirty="0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ID" b="0" i="0" dirty="0" err="1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abu</a:t>
            </a:r>
            <a:r>
              <a:rPr lang="en-ID" b="0" i="0" dirty="0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vulkanik</a:t>
            </a:r>
            <a:r>
              <a:rPr lang="en-ID" b="0" i="0" dirty="0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, tephra, </a:t>
            </a:r>
            <a:r>
              <a:rPr lang="en-ID" b="0" i="0" dirty="0" err="1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aliran</a:t>
            </a:r>
            <a:r>
              <a:rPr lang="en-ID" b="0" i="0" dirty="0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piroklastik</a:t>
            </a:r>
            <a:r>
              <a:rPr lang="en-ID" b="0" i="0" dirty="0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, dan </a:t>
            </a:r>
            <a:r>
              <a:rPr lang="en-ID" b="0" i="0" dirty="0" err="1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jenis</a:t>
            </a:r>
            <a:r>
              <a:rPr lang="en-ID" b="0" i="0" dirty="0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 material lontar </a:t>
            </a:r>
            <a:r>
              <a:rPr lang="en-ID" b="0" i="0" dirty="0" err="1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lainnya</a:t>
            </a:r>
            <a:r>
              <a:rPr lang="en-ID" b="0" i="0" dirty="0">
                <a:solidFill>
                  <a:srgbClr val="868BA1"/>
                </a:solidFill>
                <a:effectLst/>
                <a:latin typeface="Roboto" panose="02000000000000000000" pitchFamily="2" charset="0"/>
              </a:rPr>
              <a:t>. </a:t>
            </a: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2975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itu, dapat </a:t>
            </a:r>
            <a:r>
              <a:rPr lang="en-US" dirty="0" err="1"/>
              <a:t>disimpulkan</a:t>
            </a:r>
            <a:r>
              <a:rPr lang="en-US" dirty="0"/>
              <a:t> tujuan atau objective </a:t>
            </a:r>
            <a:r>
              <a:rPr lang="en-US" dirty="0" err="1"/>
              <a:t>dari</a:t>
            </a:r>
            <a:r>
              <a:rPr lang="en-US" dirty="0"/>
              <a:t> studi ini </a:t>
            </a:r>
            <a:r>
              <a:rPr lang="en-US" dirty="0" err="1"/>
              <a:t>akan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069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Untuk Batasan masalah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ini adalah </a:t>
            </a: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kaji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spesifik</a:t>
            </a:r>
            <a:r>
              <a:rPr lang="en-US" dirty="0"/>
              <a:t> pada gunung Merapi, </a:t>
            </a:r>
            <a:r>
              <a:rPr lang="en-US" dirty="0" err="1"/>
              <a:t>dimana</a:t>
            </a:r>
            <a:r>
              <a:rPr lang="en-US" dirty="0"/>
              <a:t> sejak 2006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terkonfirmasi</a:t>
            </a:r>
            <a:r>
              <a:rPr lang="en-US" dirty="0"/>
              <a:t> 9 kali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erupsi</a:t>
            </a:r>
            <a:r>
              <a:rPr lang="en-US" dirty="0"/>
              <a:t> dengan </a:t>
            </a:r>
            <a:r>
              <a:rPr lang="en-US" dirty="0" err="1"/>
              <a:t>tingkatan</a:t>
            </a:r>
            <a:r>
              <a:rPr lang="en-US" dirty="0"/>
              <a:t> VEI yang </a:t>
            </a:r>
            <a:r>
              <a:rPr lang="en-US" dirty="0" err="1"/>
              <a:t>bervariasi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Untuk Software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Python dengan library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dijelaskan</a:t>
            </a:r>
            <a:r>
              <a:rPr lang="en-US" dirty="0"/>
              <a:t> pada </a:t>
            </a:r>
            <a:r>
              <a:rPr lang="en-US" dirty="0" err="1"/>
              <a:t>metodologi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Dan untuk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adalah </a:t>
            </a:r>
            <a:r>
              <a:rPr lang="en-US" dirty="0" err="1"/>
              <a:t>diharapkan</a:t>
            </a:r>
            <a:r>
              <a:rPr lang="en-US" dirty="0"/>
              <a:t> output </a:t>
            </a:r>
            <a:r>
              <a:rPr lang="en-US" dirty="0" err="1"/>
              <a:t>dari</a:t>
            </a:r>
            <a:r>
              <a:rPr lang="en-US" dirty="0"/>
              <a:t> project ini adalah adanya </a:t>
            </a:r>
            <a:r>
              <a:rPr lang="en-US" dirty="0" err="1"/>
              <a:t>Sistem</a:t>
            </a:r>
            <a:r>
              <a:rPr lang="en-US" dirty="0"/>
              <a:t> yang cukup </a:t>
            </a:r>
            <a:r>
              <a:rPr lang="en-US" dirty="0" err="1"/>
              <a:t>cepat</a:t>
            </a:r>
            <a:r>
              <a:rPr lang="en-US" dirty="0"/>
              <a:t> dan </a:t>
            </a:r>
            <a:r>
              <a:rPr lang="en-US" dirty="0" err="1"/>
              <a:t>akurat</a:t>
            </a:r>
            <a:r>
              <a:rPr lang="en-US" dirty="0"/>
              <a:t> dalam </a:t>
            </a:r>
            <a:r>
              <a:rPr lang="en-US" dirty="0" err="1"/>
              <a:t>mengantisipasi</a:t>
            </a:r>
            <a:r>
              <a:rPr lang="en-US" dirty="0"/>
              <a:t> </a:t>
            </a:r>
            <a:r>
              <a:rPr lang="en-US" dirty="0" err="1"/>
              <a:t>erupsi</a:t>
            </a:r>
            <a:r>
              <a:rPr lang="en-US" dirty="0"/>
              <a:t> gunung berapi</a:t>
            </a:r>
          </a:p>
          <a:p>
            <a:endParaRPr lang="en-US" dirty="0"/>
          </a:p>
          <a:p>
            <a:r>
              <a:rPr lang="en-US" dirty="0"/>
              <a:t>Hasil </a:t>
            </a:r>
            <a:r>
              <a:rPr lang="en-US" dirty="0" err="1"/>
              <a:t>akhir</a:t>
            </a:r>
            <a:r>
              <a:rPr lang="en-US" dirty="0"/>
              <a:t> ini adalah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meliaht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9966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Berikut adalah machine learning forecasting workflow yang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83960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Paling </a:t>
            </a:r>
            <a:r>
              <a:rPr lang="en-US" dirty="0" err="1"/>
              <a:t>pertama</a:t>
            </a:r>
            <a:r>
              <a:rPr lang="en-US" dirty="0"/>
              <a:t> adalah </a:t>
            </a:r>
            <a:r>
              <a:rPr lang="en-US" dirty="0" err="1"/>
              <a:t>dilakukkan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data collection/ingestion. Data </a:t>
            </a:r>
            <a:r>
              <a:rPr lang="en-US" dirty="0" err="1"/>
              <a:t>dari</a:t>
            </a:r>
            <a:r>
              <a:rPr lang="en-US" dirty="0"/>
              <a:t> IRIS FSDN Services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extract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InfraPy</a:t>
            </a:r>
            <a:r>
              <a:rPr lang="en-US" dirty="0"/>
              <a:t> dengan range pada 16 </a:t>
            </a:r>
            <a:r>
              <a:rPr lang="en-US" dirty="0" err="1"/>
              <a:t>Maret</a:t>
            </a:r>
            <a:r>
              <a:rPr lang="en-US" dirty="0"/>
              <a:t> 2006 (</a:t>
            </a:r>
            <a:r>
              <a:rPr lang="en-US" dirty="0" err="1"/>
              <a:t>Erupsi</a:t>
            </a:r>
            <a:r>
              <a:rPr lang="en-US" dirty="0"/>
              <a:t> VEI 1) </a:t>
            </a:r>
            <a:r>
              <a:rPr lang="en-US" dirty="0" err="1"/>
              <a:t>hingga</a:t>
            </a:r>
            <a:r>
              <a:rPr lang="en-US" dirty="0"/>
              <a:t> 21 </a:t>
            </a:r>
            <a:r>
              <a:rPr lang="en-US" dirty="0" err="1"/>
              <a:t>Juni</a:t>
            </a:r>
            <a:r>
              <a:rPr lang="en-US" dirty="0"/>
              <a:t> (</a:t>
            </a:r>
            <a:r>
              <a:rPr lang="en-US" dirty="0" err="1"/>
              <a:t>Erupsi</a:t>
            </a:r>
            <a:r>
              <a:rPr lang="en-US" dirty="0"/>
              <a:t> VEI 3).  Untuk </a:t>
            </a:r>
            <a:r>
              <a:rPr lang="en-US" dirty="0" err="1"/>
              <a:t>stasiun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 remote array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104AU, 152GB, 107AU, 139PW, 152GB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492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Setelah</a:t>
            </a:r>
            <a:r>
              <a:rPr lang="en-US" dirty="0"/>
              <a:t> itu, data tersebut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proses </a:t>
            </a:r>
            <a:r>
              <a:rPr lang="en-US" dirty="0" err="1"/>
              <a:t>menggunakan</a:t>
            </a:r>
            <a:r>
              <a:rPr lang="en-US" dirty="0"/>
              <a:t> Progressive Multi Channel Correlation (PMCC) untuk mem-filter event yang penting yang sekiranya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dilanjutkan</a:t>
            </a:r>
            <a:r>
              <a:rPr lang="en-US" dirty="0"/>
              <a:t> untuk proses </a:t>
            </a:r>
            <a:r>
              <a:rPr lang="en-US" dirty="0" err="1"/>
              <a:t>setelahnya</a:t>
            </a:r>
            <a:r>
              <a:rPr lang="en-US" dirty="0"/>
              <a:t>. </a:t>
            </a:r>
            <a:r>
              <a:rPr lang="en-US" dirty="0" err="1"/>
              <a:t>Selanjutnya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source localization dengan </a:t>
            </a:r>
            <a:r>
              <a:rPr lang="en-US" dirty="0" err="1"/>
              <a:t>metodologi</a:t>
            </a:r>
            <a:r>
              <a:rPr lang="en-US" dirty="0"/>
              <a:t> time-reverse modelling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yang specific pada gunung Merapi. </a:t>
            </a:r>
          </a:p>
          <a:p>
            <a:endParaRPr lang="en-US" dirty="0"/>
          </a:p>
          <a:p>
            <a:r>
              <a:rPr lang="en-US" dirty="0" err="1"/>
              <a:t>Setelah</a:t>
            </a:r>
            <a:r>
              <a:rPr lang="en-US" dirty="0"/>
              <a:t> itu,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mengkalkulasi</a:t>
            </a:r>
            <a:r>
              <a:rPr lang="en-US" dirty="0"/>
              <a:t> attenuation factor dengan asumsi monopole pattern yang dapat </a:t>
            </a:r>
            <a:r>
              <a:rPr lang="en-US" dirty="0" err="1"/>
              <a:t>dilihat</a:t>
            </a:r>
            <a:r>
              <a:rPr lang="en-US" dirty="0"/>
              <a:t> pada </a:t>
            </a:r>
            <a:r>
              <a:rPr lang="en-US" dirty="0" err="1"/>
              <a:t>persamaan</a:t>
            </a:r>
            <a:r>
              <a:rPr lang="en-US" dirty="0"/>
              <a:t> (2.11) </a:t>
            </a:r>
          </a:p>
          <a:p>
            <a:endParaRPr lang="en-US" dirty="0"/>
          </a:p>
          <a:p>
            <a:r>
              <a:rPr lang="en-US" dirty="0"/>
              <a:t>Ketika semua </a:t>
            </a:r>
            <a:r>
              <a:rPr lang="en-US" dirty="0" err="1"/>
              <a:t>hal</a:t>
            </a:r>
            <a:r>
              <a:rPr lang="en-US" dirty="0"/>
              <a:t> tersebut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berlanjut</a:t>
            </a:r>
            <a:r>
              <a:rPr lang="en-US" dirty="0"/>
              <a:t> pada </a:t>
            </a:r>
            <a:r>
              <a:rPr lang="en-US" dirty="0" err="1"/>
              <a:t>estimasi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 atau </a:t>
            </a:r>
            <a:r>
              <a:rPr lang="en-US" dirty="0" err="1"/>
              <a:t>imputasi</a:t>
            </a:r>
            <a:r>
              <a:rPr lang="en-US" dirty="0"/>
              <a:t> dan </a:t>
            </a:r>
            <a:r>
              <a:rPr lang="en-US" dirty="0" err="1"/>
              <a:t>normalisasi</a:t>
            </a:r>
            <a:r>
              <a:rPr lang="en-US" dirty="0"/>
              <a:t> data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304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tersebut sudah </a:t>
            </a:r>
            <a:r>
              <a:rPr lang="en-US" dirty="0" err="1"/>
              <a:t>dilakukan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feature extraction untuk standard deviation, skewness, kurtosis, peak frequency, quality factor, dan frequency at 50</a:t>
            </a:r>
            <a:r>
              <a:rPr lang="en-US" baseline="30000" dirty="0"/>
              <a:t>th</a:t>
            </a:r>
            <a:r>
              <a:rPr lang="en-US" dirty="0"/>
              <a:t> percentile dengan domain </a:t>
            </a:r>
            <a:r>
              <a:rPr lang="en-US" dirty="0" err="1"/>
              <a:t>waktu</a:t>
            </a:r>
            <a:r>
              <a:rPr lang="en-US" dirty="0"/>
              <a:t> dan </a:t>
            </a:r>
            <a:r>
              <a:rPr lang="en-US" dirty="0" err="1"/>
              <a:t>frekuensi</a:t>
            </a:r>
            <a:r>
              <a:rPr lang="en-US" dirty="0"/>
              <a:t>. Dari fitur2 tersebut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seleksi</a:t>
            </a:r>
            <a:r>
              <a:rPr lang="en-US" dirty="0"/>
              <a:t> pada beberapa model: ARIMA, Multi-Layer Perception, Neural Networks, Radial Basis Functions, CART Regression dan SVM. Untuk </a:t>
            </a:r>
            <a:r>
              <a:rPr lang="en-US" dirty="0" err="1"/>
              <a:t>Tugas</a:t>
            </a:r>
            <a:r>
              <a:rPr lang="en-US" dirty="0"/>
              <a:t> Akhir ini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1 model sebagaimana Batasan </a:t>
            </a:r>
            <a:r>
              <a:rPr lang="en-US" dirty="0" err="1"/>
              <a:t>dari</a:t>
            </a:r>
            <a:r>
              <a:rPr lang="en-US" dirty="0"/>
              <a:t> masalah ini yang sekiranya paling cocok untuk Eruption Forecasting </a:t>
            </a:r>
          </a:p>
          <a:p>
            <a:endParaRPr lang="en-US" dirty="0"/>
          </a:p>
          <a:p>
            <a:r>
              <a:rPr lang="en-US" dirty="0"/>
              <a:t>Forecasting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dijelaskan</a:t>
            </a:r>
            <a:r>
              <a:rPr lang="en-US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8609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Untuk Validation dan </a:t>
            </a:r>
            <a:r>
              <a:rPr lang="en-US" dirty="0" err="1"/>
              <a:t>Evaluasti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0418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6953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Material lontar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menciptakan</a:t>
            </a:r>
            <a:r>
              <a:rPr lang="en-ID" dirty="0"/>
              <a:t> yang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katakan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Ash Fall.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Ash fall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menciptakan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macam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termasuk</a:t>
            </a:r>
            <a:r>
              <a:rPr lang="en-ID" dirty="0"/>
              <a:t>: Korban Jiwa &amp; </a:t>
            </a:r>
            <a:r>
              <a:rPr lang="en-ID" dirty="0" err="1"/>
              <a:t>binatang</a:t>
            </a:r>
            <a:r>
              <a:rPr lang="en-ID" dirty="0"/>
              <a:t> </a:t>
            </a:r>
            <a:r>
              <a:rPr lang="en-ID" dirty="0" err="1"/>
              <a:t>ternak</a:t>
            </a:r>
            <a:r>
              <a:rPr lang="en-ID" dirty="0"/>
              <a:t>, </a:t>
            </a:r>
            <a:r>
              <a:rPr lang="en-ID" dirty="0" err="1"/>
              <a:t>kerusakan</a:t>
            </a:r>
            <a:r>
              <a:rPr lang="en-ID" dirty="0"/>
              <a:t> </a:t>
            </a:r>
            <a:r>
              <a:rPr lang="en-ID" dirty="0" err="1"/>
              <a:t>infrastruktur</a:t>
            </a:r>
            <a:r>
              <a:rPr lang="en-ID" dirty="0"/>
              <a:t> dan </a:t>
            </a:r>
            <a:r>
              <a:rPr lang="en-ID" dirty="0" err="1"/>
              <a:t>terutama</a:t>
            </a:r>
            <a:r>
              <a:rPr lang="en-ID" dirty="0"/>
              <a:t> </a:t>
            </a:r>
            <a:r>
              <a:rPr lang="en-ID" dirty="0" err="1"/>
              <a:t>menganggu</a:t>
            </a:r>
            <a:r>
              <a:rPr lang="en-ID" dirty="0"/>
              <a:t> </a:t>
            </a:r>
            <a:r>
              <a:rPr lang="en-ID" dirty="0" err="1"/>
              <a:t>lalu</a:t>
            </a:r>
            <a:r>
              <a:rPr lang="en-ID" dirty="0"/>
              <a:t> </a:t>
            </a:r>
            <a:r>
              <a:rPr lang="en-ID" dirty="0" err="1"/>
              <a:t>lintas</a:t>
            </a:r>
            <a:r>
              <a:rPr lang="en-ID" dirty="0"/>
              <a:t> </a:t>
            </a:r>
            <a:r>
              <a:rPr lang="en-ID" dirty="0" err="1"/>
              <a:t>penerbangan</a:t>
            </a:r>
            <a:endParaRPr lang="en-ID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Dari diagram </a:t>
            </a:r>
            <a:r>
              <a:rPr lang="en-ID" dirty="0" err="1"/>
              <a:t>diatas</a:t>
            </a:r>
            <a:r>
              <a:rPr lang="en-ID" dirty="0"/>
              <a:t>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melihat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penanganan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Ash Fall </a:t>
            </a:r>
            <a:r>
              <a:rPr lang="en-ID" dirty="0" err="1"/>
              <a:t>bergantung</a:t>
            </a:r>
            <a:r>
              <a:rPr lang="en-ID" dirty="0"/>
              <a:t> pada ash thickness dan </a:t>
            </a:r>
            <a:r>
              <a:rPr lang="en-ID" dirty="0" err="1"/>
              <a:t>jarak</a:t>
            </a:r>
            <a:r>
              <a:rPr lang="en-ID" dirty="0"/>
              <a:t> </a:t>
            </a:r>
            <a:r>
              <a:rPr lang="en-ID" dirty="0" err="1"/>
              <a:t>infrastruktur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gunung</a:t>
            </a:r>
            <a:r>
              <a:rPr lang="en-ID" dirty="0"/>
              <a:t>  . </a:t>
            </a:r>
            <a:r>
              <a:rPr lang="en-ID" dirty="0" err="1"/>
              <a:t>Terlalu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 </a:t>
            </a:r>
            <a:r>
              <a:rPr lang="en-ID" dirty="0" err="1"/>
              <a:t>menutup</a:t>
            </a:r>
            <a:r>
              <a:rPr lang="en-ID" dirty="0"/>
              <a:t> </a:t>
            </a:r>
            <a:r>
              <a:rPr lang="en-ID" i="0" dirty="0"/>
              <a:t>airspace </a:t>
            </a:r>
            <a:r>
              <a:rPr lang="en-ID" i="0" dirty="0" err="1"/>
              <a:t>maka</a:t>
            </a:r>
            <a:r>
              <a:rPr lang="en-ID" i="0" dirty="0"/>
              <a:t> </a:t>
            </a:r>
            <a:r>
              <a:rPr lang="en-ID" i="0" dirty="0" err="1"/>
              <a:t>menghambat</a:t>
            </a:r>
            <a:r>
              <a:rPr lang="en-ID" i="0" dirty="0"/>
              <a:t> </a:t>
            </a:r>
            <a:r>
              <a:rPr lang="en-ID" i="1" dirty="0"/>
              <a:t>air </a:t>
            </a:r>
            <a:r>
              <a:rPr lang="en-ID" i="0" dirty="0"/>
              <a:t>travel, </a:t>
            </a:r>
            <a:r>
              <a:rPr lang="en-ID" i="0" dirty="0" err="1"/>
              <a:t>terlalu</a:t>
            </a:r>
            <a:r>
              <a:rPr lang="en-ID" i="0" dirty="0"/>
              <a:t> </a:t>
            </a:r>
            <a:r>
              <a:rPr lang="en-ID" i="0" dirty="0" err="1"/>
              <a:t>lambat</a:t>
            </a:r>
            <a:r>
              <a:rPr lang="en-ID" i="0" dirty="0"/>
              <a:t> </a:t>
            </a:r>
            <a:r>
              <a:rPr lang="en-ID" i="0" dirty="0" err="1"/>
              <a:t>memindahkan</a:t>
            </a:r>
            <a:r>
              <a:rPr lang="en-ID" i="0" dirty="0"/>
              <a:t> </a:t>
            </a:r>
            <a:r>
              <a:rPr lang="en-ID" i="0" dirty="0" err="1"/>
              <a:t>masyarakat</a:t>
            </a:r>
            <a:r>
              <a:rPr lang="en-ID" i="0" dirty="0"/>
              <a:t> </a:t>
            </a:r>
            <a:r>
              <a:rPr lang="en-ID" i="0" dirty="0" err="1"/>
              <a:t>dapat</a:t>
            </a:r>
            <a:r>
              <a:rPr lang="en-ID" i="0" dirty="0"/>
              <a:t> </a:t>
            </a:r>
            <a:r>
              <a:rPr lang="en-ID" i="0" dirty="0" err="1"/>
              <a:t>meningkatkan</a:t>
            </a:r>
            <a:r>
              <a:rPr lang="en-ID" i="0" dirty="0"/>
              <a:t> </a:t>
            </a:r>
            <a:r>
              <a:rPr lang="en-ID" i="0" dirty="0" err="1"/>
              <a:t>resiko</a:t>
            </a:r>
            <a:r>
              <a:rPr lang="en-ID" i="0" dirty="0"/>
              <a:t> </a:t>
            </a:r>
            <a:r>
              <a:rPr lang="en-ID" i="0" dirty="0" err="1"/>
              <a:t>timbulnya</a:t>
            </a:r>
            <a:r>
              <a:rPr lang="en-ID" i="0" dirty="0"/>
              <a:t> korban Jiwa. </a:t>
            </a:r>
            <a:r>
              <a:rPr lang="en-ID" i="0" dirty="0" err="1"/>
              <a:t>Dengan</a:t>
            </a:r>
            <a:r>
              <a:rPr lang="en-ID" i="0" dirty="0"/>
              <a:t> </a:t>
            </a:r>
            <a:r>
              <a:rPr lang="en-ID" i="0" dirty="0" err="1"/>
              <a:t>memiliki</a:t>
            </a:r>
            <a:r>
              <a:rPr lang="en-ID" i="0" dirty="0"/>
              <a:t> </a:t>
            </a:r>
            <a:r>
              <a:rPr lang="en-ID" i="0" dirty="0" err="1"/>
              <a:t>informasi</a:t>
            </a:r>
            <a:r>
              <a:rPr lang="en-ID" i="0" dirty="0"/>
              <a:t> yang </a:t>
            </a:r>
            <a:r>
              <a:rPr lang="en-ID" i="0" dirty="0" err="1"/>
              <a:t>lebih</a:t>
            </a:r>
            <a:r>
              <a:rPr lang="en-ID" i="0" dirty="0"/>
              <a:t> </a:t>
            </a:r>
            <a:r>
              <a:rPr lang="en-ID" i="0" dirty="0" err="1"/>
              <a:t>tepat</a:t>
            </a:r>
            <a:r>
              <a:rPr lang="en-ID" i="0" dirty="0"/>
              <a:t> dan </a:t>
            </a:r>
            <a:r>
              <a:rPr lang="en-ID" i="0" dirty="0" err="1"/>
              <a:t>akurat</a:t>
            </a:r>
            <a:r>
              <a:rPr lang="en-ID" i="0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mitigasi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dampak</a:t>
            </a:r>
            <a:r>
              <a:rPr lang="en-ID" dirty="0"/>
              <a:t> </a:t>
            </a:r>
            <a:r>
              <a:rPr lang="en-ID" dirty="0" err="1"/>
              <a:t>erupsi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akurat</a:t>
            </a:r>
            <a:r>
              <a:rPr lang="en-ID" dirty="0"/>
              <a:t> agar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i="1" dirty="0"/>
              <a:t>overestimation</a:t>
            </a:r>
            <a:r>
              <a:rPr lang="en-ID" i="0" dirty="0"/>
              <a:t> </a:t>
            </a:r>
            <a:r>
              <a:rPr lang="en-ID" i="0" dirty="0" err="1"/>
              <a:t>atau</a:t>
            </a:r>
            <a:r>
              <a:rPr lang="en-ID" i="0" dirty="0"/>
              <a:t> </a:t>
            </a:r>
            <a:r>
              <a:rPr lang="en-ID" i="1" dirty="0"/>
              <a:t>underestimation</a:t>
            </a:r>
            <a:r>
              <a:rPr lang="en-ID" i="0" dirty="0"/>
              <a:t> yang </a:t>
            </a:r>
            <a:r>
              <a:rPr lang="en-ID" i="0" dirty="0" err="1"/>
              <a:t>berdampak</a:t>
            </a:r>
            <a:r>
              <a:rPr lang="en-ID" i="0" dirty="0"/>
              <a:t> </a:t>
            </a:r>
            <a:r>
              <a:rPr lang="en-ID" i="0" dirty="0" err="1"/>
              <a:t>secara</a:t>
            </a:r>
            <a:r>
              <a:rPr lang="en-ID" i="0" dirty="0"/>
              <a:t> </a:t>
            </a:r>
            <a:r>
              <a:rPr lang="en-ID" i="0" dirty="0" err="1"/>
              <a:t>ekonomis</a:t>
            </a:r>
            <a:r>
              <a:rPr lang="en-ID" i="0" dirty="0"/>
              <a:t> </a:t>
            </a:r>
            <a:r>
              <a:rPr lang="en-ID" i="0" dirty="0" err="1"/>
              <a:t>ataupun</a:t>
            </a:r>
            <a:r>
              <a:rPr lang="en-ID" i="0" dirty="0"/>
              <a:t> korban </a:t>
            </a:r>
            <a:r>
              <a:rPr lang="en-ID" i="0" dirty="0" err="1"/>
              <a:t>jiwa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9665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5665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46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Dari beberapa </a:t>
            </a:r>
            <a:r>
              <a:rPr lang="en-US" dirty="0" err="1"/>
              <a:t>literatur</a:t>
            </a:r>
            <a:r>
              <a:rPr lang="en-US" dirty="0"/>
              <a:t> Early Warning System yang </a:t>
            </a:r>
            <a:r>
              <a:rPr lang="en-US" dirty="0" err="1"/>
              <a:t>dibaca</a:t>
            </a:r>
            <a:r>
              <a:rPr lang="en-US" dirty="0"/>
              <a:t> sebelumnya,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bahwasanya</a:t>
            </a:r>
            <a:r>
              <a:rPr lang="en-US" dirty="0"/>
              <a:t> sudah </a:t>
            </a:r>
            <a:r>
              <a:rPr lang="en-US" dirty="0" err="1"/>
              <a:t>ada</a:t>
            </a:r>
            <a:r>
              <a:rPr lang="en-US" dirty="0"/>
              <a:t> beberapa </a:t>
            </a:r>
            <a:r>
              <a:rPr lang="en-US" dirty="0" err="1"/>
              <a:t>solusi</a:t>
            </a:r>
            <a:r>
              <a:rPr lang="en-US" dirty="0"/>
              <a:t> mengenai Early Warning System untuk </a:t>
            </a:r>
            <a:r>
              <a:rPr lang="en-US" dirty="0" err="1"/>
              <a:t>erupsi</a:t>
            </a:r>
            <a:r>
              <a:rPr lang="en-US" dirty="0"/>
              <a:t> </a:t>
            </a:r>
            <a:r>
              <a:rPr lang="en-US" dirty="0" err="1"/>
              <a:t>vulkanik</a:t>
            </a:r>
            <a:r>
              <a:rPr lang="en-US" dirty="0"/>
              <a:t>. Hal ini sudah di </a:t>
            </a:r>
            <a:r>
              <a:rPr lang="en-US" dirty="0" err="1"/>
              <a:t>terapkan</a:t>
            </a:r>
            <a:r>
              <a:rPr lang="en-US" dirty="0"/>
              <a:t> di Mount Etna, </a:t>
            </a:r>
            <a:r>
              <a:rPr lang="en-US" dirty="0" err="1"/>
              <a:t>Sakarujima</a:t>
            </a:r>
            <a:r>
              <a:rPr lang="en-US" dirty="0"/>
              <a:t> </a:t>
            </a:r>
            <a:r>
              <a:rPr lang="en-US" dirty="0" err="1"/>
              <a:t>dll</a:t>
            </a:r>
            <a:r>
              <a:rPr lang="en-US" dirty="0"/>
              <a:t>. </a:t>
            </a:r>
            <a:r>
              <a:rPr lang="en-US" dirty="0" err="1"/>
              <a:t>Tetapi</a:t>
            </a:r>
            <a:r>
              <a:rPr lang="en-US" dirty="0"/>
              <a:t>,  </a:t>
            </a:r>
            <a:r>
              <a:rPr lang="en-US" dirty="0" err="1"/>
              <a:t>Notifikasi</a:t>
            </a:r>
            <a:r>
              <a:rPr lang="en-US" dirty="0"/>
              <a:t> yang mereka </a:t>
            </a:r>
            <a:r>
              <a:rPr lang="en-US" dirty="0" err="1"/>
              <a:t>munculkan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dapat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maksimal</a:t>
            </a:r>
            <a:r>
              <a:rPr lang="en-US" dirty="0"/>
              <a:t> H-1 Jam sebelum </a:t>
            </a:r>
            <a:r>
              <a:rPr lang="en-US" dirty="0" err="1"/>
              <a:t>erupsi</a:t>
            </a:r>
            <a:r>
              <a:rPr lang="en-US" dirty="0"/>
              <a:t>: </a:t>
            </a:r>
            <a:r>
              <a:rPr lang="en-US" dirty="0" err="1"/>
              <a:t>waktu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cukup bagi prosedur </a:t>
            </a:r>
            <a:r>
              <a:rPr lang="en-US" dirty="0" err="1"/>
              <a:t>mitigasi</a:t>
            </a:r>
            <a:r>
              <a:rPr lang="en-US" dirty="0"/>
              <a:t> untuk </a:t>
            </a:r>
            <a:r>
              <a:rPr lang="en-US" dirty="0" err="1"/>
              <a:t>dimulai</a:t>
            </a:r>
            <a:endParaRPr lang="en-US" dirty="0"/>
          </a:p>
          <a:p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703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2453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 err="1"/>
              <a:t>Erupsi</a:t>
            </a:r>
            <a:r>
              <a:rPr lang="en-ID" dirty="0"/>
              <a:t> </a:t>
            </a:r>
            <a:r>
              <a:rPr lang="en-ID" dirty="0" err="1"/>
              <a:t>gunung</a:t>
            </a:r>
            <a:r>
              <a:rPr lang="en-ID" dirty="0"/>
              <a:t> </a:t>
            </a:r>
            <a:r>
              <a:rPr lang="en-ID" dirty="0" err="1"/>
              <a:t>berapi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sinyal</a:t>
            </a:r>
            <a:r>
              <a:rPr lang="en-ID" dirty="0"/>
              <a:t> </a:t>
            </a:r>
            <a:r>
              <a:rPr lang="en-ID" dirty="0" err="1"/>
              <a:t>infrasonik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atmosfer</a:t>
            </a:r>
            <a:r>
              <a:rPr lang="en-ID" dirty="0"/>
              <a:t>. </a:t>
            </a:r>
            <a:r>
              <a:rPr lang="en-ID" dirty="0" err="1"/>
              <a:t>Sinyal</a:t>
            </a:r>
            <a:r>
              <a:rPr lang="en-ID" dirty="0"/>
              <a:t> </a:t>
            </a:r>
            <a:r>
              <a:rPr lang="en-ID" dirty="0" err="1"/>
              <a:t>inilah</a:t>
            </a:r>
            <a:r>
              <a:rPr lang="en-ID" dirty="0"/>
              <a:t> yang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diteksi</a:t>
            </a:r>
            <a:r>
              <a:rPr lang="en-ID" dirty="0"/>
              <a:t> oleh </a:t>
            </a:r>
            <a:r>
              <a:rPr lang="en-ID" dirty="0" err="1"/>
              <a:t>stasiun</a:t>
            </a:r>
            <a:r>
              <a:rPr lang="en-ID" dirty="0"/>
              <a:t> IRIS </a:t>
            </a:r>
            <a:r>
              <a:rPr lang="en-ID" dirty="0" err="1"/>
              <a:t>sebagaimana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diperlihatkan</a:t>
            </a:r>
            <a:r>
              <a:rPr lang="en-ID" dirty="0"/>
              <a:t> pada </a:t>
            </a:r>
            <a:r>
              <a:rPr lang="en-ID" dirty="0" err="1"/>
              <a:t>peta</a:t>
            </a:r>
            <a:r>
              <a:rPr lang="en-ID" dirty="0"/>
              <a:t> </a:t>
            </a:r>
            <a:r>
              <a:rPr lang="en-ID" dirty="0" err="1"/>
              <a:t>disamping</a:t>
            </a:r>
            <a:r>
              <a:rPr lang="en-ID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 err="1"/>
              <a:t>Sinyal</a:t>
            </a:r>
            <a:r>
              <a:rPr lang="en-ID" dirty="0"/>
              <a:t> </a:t>
            </a:r>
            <a:r>
              <a:rPr lang="en-ID" dirty="0" err="1"/>
              <a:t>inilah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dasaran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model Early Warning System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buat </a:t>
            </a:r>
            <a:r>
              <a:rPr lang="en-ID" dirty="0" err="1"/>
              <a:t>nantinya</a:t>
            </a:r>
            <a:r>
              <a:rPr lang="en-ID" dirty="0"/>
              <a:t>,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terbukti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literatur</a:t>
            </a:r>
            <a:r>
              <a:rPr lang="en-ID" dirty="0"/>
              <a:t> </a:t>
            </a:r>
            <a:r>
              <a:rPr lang="en-ID" dirty="0" err="1"/>
              <a:t>bahwasanya</a:t>
            </a:r>
            <a:r>
              <a:rPr lang="en-ID" dirty="0"/>
              <a:t> Infrasound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dipakai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mendeteksi</a:t>
            </a:r>
            <a:r>
              <a:rPr lang="en-ID" dirty="0"/>
              <a:t> </a:t>
            </a:r>
            <a:r>
              <a:rPr lang="en-ID" dirty="0" err="1"/>
              <a:t>erupsi</a:t>
            </a:r>
            <a:r>
              <a:rPr lang="en-ID" dirty="0"/>
              <a:t>, </a:t>
            </a:r>
            <a:r>
              <a:rPr lang="en-ID" dirty="0" err="1"/>
              <a:t>estimasi</a:t>
            </a:r>
            <a:r>
              <a:rPr lang="en-ID" dirty="0"/>
              <a:t> plume height, </a:t>
            </a:r>
            <a:r>
              <a:rPr lang="en-ID" dirty="0" err="1"/>
              <a:t>mengetahui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pada </a:t>
            </a:r>
            <a:r>
              <a:rPr lang="en-ID" dirty="0" err="1"/>
              <a:t>aktivitas</a:t>
            </a:r>
            <a:r>
              <a:rPr lang="en-ID" dirty="0"/>
              <a:t> </a:t>
            </a:r>
            <a:r>
              <a:rPr lang="en-ID" dirty="0" err="1"/>
              <a:t>vulkanik</a:t>
            </a:r>
            <a:r>
              <a:rPr lang="en-ID" dirty="0"/>
              <a:t> dan </a:t>
            </a:r>
            <a:r>
              <a:rPr lang="sv-SE" dirty="0"/>
              <a:t>memberikan batasan pada pergerakan magma.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Tetapi </a:t>
            </a:r>
            <a:r>
              <a:rPr lang="en-US" dirty="0"/>
              <a:t>bagi </a:t>
            </a:r>
            <a:r>
              <a:rPr lang="en-US" dirty="0" err="1"/>
              <a:t>literatur</a:t>
            </a:r>
            <a:r>
              <a:rPr lang="en-US" dirty="0"/>
              <a:t> yang berbasis infrasound,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Early Warning System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memanfaatkan</a:t>
            </a:r>
            <a:r>
              <a:rPr lang="en-US" dirty="0"/>
              <a:t> </a:t>
            </a:r>
            <a:r>
              <a:rPr lang="en-US" dirty="0" err="1"/>
              <a:t>keuntungan</a:t>
            </a:r>
            <a:r>
              <a:rPr lang="en-US" dirty="0"/>
              <a:t> </a:t>
            </a:r>
            <a:r>
              <a:rPr lang="en-US" dirty="0" err="1"/>
              <a:t>fisis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infrasound dalam </a:t>
            </a:r>
            <a:r>
              <a:rPr lang="en-US" dirty="0" err="1"/>
              <a:t>mengejar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16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Time Series Forecasting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ilmiah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data </a:t>
            </a:r>
            <a:r>
              <a:rPr lang="en-US" dirty="0" err="1"/>
              <a:t>stempel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historis</a:t>
            </a:r>
            <a:r>
              <a:rPr lang="en-US" dirty="0"/>
              <a:t>. Sebelumnya, time-series forecasting pernah </a:t>
            </a:r>
            <a:r>
              <a:rPr lang="en-US" dirty="0" err="1"/>
              <a:t>digunakan</a:t>
            </a:r>
            <a:r>
              <a:rPr lang="en-US" dirty="0"/>
              <a:t> hazard forecast pada </a:t>
            </a:r>
            <a:r>
              <a:rPr lang="en-US" dirty="0" err="1"/>
              <a:t>Banjir</a:t>
            </a:r>
            <a:r>
              <a:rPr lang="en-US" dirty="0"/>
              <a:t>, </a:t>
            </a:r>
            <a:r>
              <a:rPr lang="en-US" dirty="0" err="1"/>
              <a:t>Badai</a:t>
            </a:r>
            <a:r>
              <a:rPr lang="en-US" dirty="0"/>
              <a:t> </a:t>
            </a:r>
            <a:r>
              <a:rPr lang="en-US" dirty="0" err="1"/>
              <a:t>Angin</a:t>
            </a:r>
            <a:r>
              <a:rPr lang="en-US" dirty="0"/>
              <a:t> </a:t>
            </a:r>
            <a:r>
              <a:rPr lang="en-US" dirty="0" err="1"/>
              <a:t>Ekstratropis</a:t>
            </a:r>
            <a:r>
              <a:rPr lang="en-US" dirty="0"/>
              <a:t>, </a:t>
            </a:r>
            <a:r>
              <a:rPr lang="en-US" dirty="0" err="1"/>
              <a:t>Kekeringan</a:t>
            </a:r>
            <a:r>
              <a:rPr lang="en-US" dirty="0"/>
              <a:t> &amp; </a:t>
            </a:r>
            <a:r>
              <a:rPr lang="en-US" dirty="0" err="1"/>
              <a:t>Gelombang</a:t>
            </a:r>
            <a:r>
              <a:rPr lang="en-US" dirty="0"/>
              <a:t> </a:t>
            </a:r>
            <a:r>
              <a:rPr lang="en-US" dirty="0" err="1"/>
              <a:t>Panas</a:t>
            </a:r>
            <a:r>
              <a:rPr lang="en-US" dirty="0"/>
              <a:t>, dan </a:t>
            </a:r>
            <a:r>
              <a:rPr lang="en-US" dirty="0" err="1"/>
              <a:t>Gelombang</a:t>
            </a:r>
            <a:r>
              <a:rPr lang="en-US" dirty="0"/>
              <a:t> </a:t>
            </a:r>
            <a:r>
              <a:rPr lang="en-US" dirty="0" err="1"/>
              <a:t>Badai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Untuk </a:t>
            </a:r>
            <a:r>
              <a:rPr lang="en-US" dirty="0" err="1"/>
              <a:t>Erupsi</a:t>
            </a:r>
            <a:r>
              <a:rPr lang="en-US" dirty="0"/>
              <a:t> </a:t>
            </a:r>
            <a:r>
              <a:rPr lang="en-US" dirty="0" err="1"/>
              <a:t>Vulkanis</a:t>
            </a:r>
            <a:r>
              <a:rPr lang="en-US" dirty="0"/>
              <a:t> sendiri, </a:t>
            </a:r>
            <a:r>
              <a:rPr lang="en-US" dirty="0" err="1"/>
              <a:t>ada</a:t>
            </a:r>
            <a:r>
              <a:rPr lang="en-US" dirty="0"/>
              <a:t> beberapa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forecasting yang dapat </a:t>
            </a:r>
            <a:r>
              <a:rPr lang="en-US" dirty="0" err="1"/>
              <a:t>dilakukan</a:t>
            </a:r>
            <a:r>
              <a:rPr lang="en-US" dirty="0"/>
              <a:t>: Ada Expert Interpretation, Event Trees, Belief Networks, Failure Forecasting, Source Models dan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16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Mengapa</a:t>
            </a:r>
            <a:r>
              <a:rPr lang="en-US" dirty="0"/>
              <a:t> machine learning? Karena </a:t>
            </a:r>
            <a:r>
              <a:rPr lang="en-US" dirty="0" err="1"/>
              <a:t>prevalensinya</a:t>
            </a:r>
            <a:r>
              <a:rPr lang="en-US" dirty="0"/>
              <a:t> dalam </a:t>
            </a:r>
            <a:r>
              <a:rPr lang="en-US" dirty="0" err="1"/>
              <a:t>literatur</a:t>
            </a:r>
            <a:r>
              <a:rPr lang="en-US" dirty="0"/>
              <a:t> </a:t>
            </a:r>
            <a:r>
              <a:rPr lang="en-US" dirty="0" err="1"/>
              <a:t>peramalan</a:t>
            </a:r>
            <a:r>
              <a:rPr lang="en-US" dirty="0"/>
              <a:t> dalam studi </a:t>
            </a:r>
            <a:r>
              <a:rPr lang="en-US" dirty="0" err="1"/>
              <a:t>percontohan</a:t>
            </a:r>
            <a:r>
              <a:rPr lang="en-US" dirty="0"/>
              <a:t> dan </a:t>
            </a:r>
            <a:r>
              <a:rPr lang="en-US" dirty="0" err="1"/>
              <a:t>potensi</a:t>
            </a:r>
            <a:r>
              <a:rPr lang="en-US" dirty="0"/>
              <a:t> yang sering </a:t>
            </a:r>
            <a:r>
              <a:rPr lang="en-US" dirty="0" err="1"/>
              <a:t>dinyatakan</a:t>
            </a:r>
            <a:r>
              <a:rPr lang="en-US" dirty="0"/>
              <a:t> untuk arah masa depan untuk </a:t>
            </a:r>
            <a:r>
              <a:rPr lang="en-US" dirty="0" err="1"/>
              <a:t>peramalan</a:t>
            </a:r>
            <a:r>
              <a:rPr lang="en-US" dirty="0"/>
              <a:t> </a:t>
            </a:r>
            <a:r>
              <a:rPr lang="en-US" dirty="0" err="1"/>
              <a:t>letusan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Selama ini sudah </a:t>
            </a:r>
            <a:r>
              <a:rPr lang="en-US" dirty="0" err="1"/>
              <a:t>terdapat</a:t>
            </a:r>
            <a:r>
              <a:rPr lang="en-US" dirty="0"/>
              <a:t> beberapa </a:t>
            </a:r>
            <a:r>
              <a:rPr lang="en-US" dirty="0" err="1"/>
              <a:t>penelitian</a:t>
            </a:r>
            <a:r>
              <a:rPr lang="en-US" dirty="0"/>
              <a:t> terkait </a:t>
            </a:r>
            <a:r>
              <a:rPr lang="en-US" dirty="0" err="1"/>
              <a:t>penggunaan</a:t>
            </a:r>
            <a:r>
              <a:rPr lang="en-US" dirty="0"/>
              <a:t> ML dalam forecasting parameter gunung berapi, </a:t>
            </a:r>
            <a:r>
              <a:rPr lang="en-US" dirty="0" err="1"/>
              <a:t>ada</a:t>
            </a:r>
            <a:r>
              <a:rPr lang="en-US" dirty="0"/>
              <a:t> Seismic, </a:t>
            </a:r>
            <a:r>
              <a:rPr lang="en-US" dirty="0" err="1"/>
              <a:t>InSAR</a:t>
            </a:r>
            <a:r>
              <a:rPr lang="en-US" dirty="0"/>
              <a:t> (</a:t>
            </a:r>
            <a:r>
              <a:rPr lang="en-US" dirty="0" err="1"/>
              <a:t>Sattelit</a:t>
            </a:r>
            <a:r>
              <a:rPr lang="en-US" dirty="0"/>
              <a:t>) yang berbasis </a:t>
            </a:r>
            <a:r>
              <a:rPr lang="en-US" dirty="0" err="1"/>
              <a:t>deformasi</a:t>
            </a:r>
            <a:r>
              <a:rPr lang="en-US" dirty="0"/>
              <a:t> visual, dan SO2 yang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Gas yang </a:t>
            </a:r>
            <a:r>
              <a:rPr lang="en-US" dirty="0" err="1"/>
              <a:t>dikeluarkan</a:t>
            </a:r>
            <a:r>
              <a:rPr lang="en-US" dirty="0"/>
              <a:t> vent. Hal ini yang </a:t>
            </a:r>
            <a:r>
              <a:rPr lang="en-US" dirty="0" err="1"/>
              <a:t>menjadi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1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Research Background &amp; Motivation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3</a:t>
            </a:r>
          </a:p>
        </p:txBody>
      </p:sp>
      <p:pic>
        <p:nvPicPr>
          <p:cNvPr id="13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F257B434-A8CE-99BE-F2E8-5AA6C04CF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Beranda - Departemen Teknik Fisika">
            <a:extLst>
              <a:ext uri="{FF2B5EF4-FFF2-40B4-BE49-F238E27FC236}">
                <a16:creationId xmlns:a16="http://schemas.microsoft.com/office/drawing/2014/main" id="{E09EE1C9-C15C-38D9-9B5E-09B3B9887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orld Meteorological Organization - Wikipedia">
            <a:extLst>
              <a:ext uri="{FF2B5EF4-FFF2-40B4-BE49-F238E27FC236}">
                <a16:creationId xmlns:a16="http://schemas.microsoft.com/office/drawing/2014/main" id="{BF34C67D-2CF8-A2BD-34A3-0FB50A8D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076" y="1968824"/>
            <a:ext cx="7197914" cy="242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E030910F-963F-B50F-E359-50BBD3E4FD49}"/>
              </a:ext>
            </a:extLst>
          </p:cNvPr>
          <p:cNvSpPr txBox="1"/>
          <p:nvPr/>
        </p:nvSpPr>
        <p:spPr>
          <a:xfrm>
            <a:off x="1393076" y="4973227"/>
            <a:ext cx="7197914" cy="3837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Poppins Light" panose="00000400000000000000" pitchFamily="2" charset="0"/>
                <a:ea typeface="Calibri" panose="020F0502020204030204" pitchFamily="34" charset="0"/>
                <a:cs typeface="Poppins Light" panose="00000400000000000000" pitchFamily="2" charset="0"/>
              </a:rPr>
              <a:t>Mt. Merapi is the most active mountain in Java island </a:t>
            </a:r>
          </a:p>
          <a:p>
            <a:pPr marL="457200" indent="-4572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33333"/>
                </a:solidFill>
                <a:latin typeface="Poppins Light" panose="00000400000000000000" pitchFamily="2" charset="0"/>
                <a:ea typeface="Calibri" panose="020F0502020204030204" pitchFamily="34" charset="0"/>
                <a:cs typeface="Poppins Light" panose="00000400000000000000" pitchFamily="2" charset="0"/>
              </a:rPr>
              <a:t>Its</a:t>
            </a:r>
            <a:r>
              <a:rPr lang="en-ID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 biggest eruption (2010) killed 386 people and damages on US$ 403 million.</a:t>
            </a:r>
          </a:p>
          <a:p>
            <a:pPr marL="457200" indent="-4572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ID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It was confirmed as a VEI 3 Eruption</a:t>
            </a:r>
          </a:p>
        </p:txBody>
      </p:sp>
      <p:pic>
        <p:nvPicPr>
          <p:cNvPr id="22" name="Picture 21" descr="Diagram, timeline">
            <a:extLst>
              <a:ext uri="{FF2B5EF4-FFF2-40B4-BE49-F238E27FC236}">
                <a16:creationId xmlns:a16="http://schemas.microsoft.com/office/drawing/2014/main" id="{F349127E-48C8-3C8E-08A0-A0D87996F7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77" t="18341" r="32396" b="12038"/>
          <a:stretch/>
        </p:blipFill>
        <p:spPr>
          <a:xfrm>
            <a:off x="10744199" y="2006691"/>
            <a:ext cx="5298143" cy="709920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EF05CDF-C534-F6F0-C9B0-E2C467D67D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548" y="567981"/>
            <a:ext cx="881812" cy="8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29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8685;p96">
            <a:extLst>
              <a:ext uri="{FF2B5EF4-FFF2-40B4-BE49-F238E27FC236}">
                <a16:creationId xmlns:a16="http://schemas.microsoft.com/office/drawing/2014/main" id="{6DAAADB0-19EA-6EC4-ED09-93F765D72505}"/>
              </a:ext>
            </a:extLst>
          </p:cNvPr>
          <p:cNvGrpSpPr/>
          <p:nvPr/>
        </p:nvGrpSpPr>
        <p:grpSpPr>
          <a:xfrm>
            <a:off x="5081642" y="914933"/>
            <a:ext cx="1311924" cy="1307780"/>
            <a:chOff x="-47524975" y="3569100"/>
            <a:chExt cx="300875" cy="299925"/>
          </a:xfrm>
          <a:solidFill>
            <a:schemeClr val="bg1"/>
          </a:solidFill>
        </p:grpSpPr>
        <p:sp>
          <p:nvSpPr>
            <p:cNvPr id="17" name="Google Shape;8686;p96">
              <a:extLst>
                <a:ext uri="{FF2B5EF4-FFF2-40B4-BE49-F238E27FC236}">
                  <a16:creationId xmlns:a16="http://schemas.microsoft.com/office/drawing/2014/main" id="{8CD90C61-152A-4184-C28A-0E12E6AF8D04}"/>
                </a:ext>
              </a:extLst>
            </p:cNvPr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18" name="Google Shape;8687;p96">
              <a:extLst>
                <a:ext uri="{FF2B5EF4-FFF2-40B4-BE49-F238E27FC236}">
                  <a16:creationId xmlns:a16="http://schemas.microsoft.com/office/drawing/2014/main" id="{B249E281-1984-B0C6-5342-13E4FE32F664}"/>
                </a:ext>
              </a:extLst>
            </p:cNvPr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19" name="Google Shape;8688;p96">
              <a:extLst>
                <a:ext uri="{FF2B5EF4-FFF2-40B4-BE49-F238E27FC236}">
                  <a16:creationId xmlns:a16="http://schemas.microsoft.com/office/drawing/2014/main" id="{65A09A39-768F-F4F2-1C42-A092FC7863A1}"/>
                </a:ext>
              </a:extLst>
            </p:cNvPr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20" name="Google Shape;8689;p96">
              <a:extLst>
                <a:ext uri="{FF2B5EF4-FFF2-40B4-BE49-F238E27FC236}">
                  <a16:creationId xmlns:a16="http://schemas.microsoft.com/office/drawing/2014/main" id="{0C721712-2330-F295-43E6-16DA543157B3}"/>
                </a:ext>
              </a:extLst>
            </p:cNvPr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21" name="Google Shape;8690;p96">
              <a:extLst>
                <a:ext uri="{FF2B5EF4-FFF2-40B4-BE49-F238E27FC236}">
                  <a16:creationId xmlns:a16="http://schemas.microsoft.com/office/drawing/2014/main" id="{027F5C91-C109-84AF-B976-C6435C6A88DA}"/>
                </a:ext>
              </a:extLst>
            </p:cNvPr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2D862E7-4285-F588-49F2-D3AA3C09B241}"/>
              </a:ext>
            </a:extLst>
          </p:cNvPr>
          <p:cNvSpPr/>
          <p:nvPr/>
        </p:nvSpPr>
        <p:spPr>
          <a:xfrm>
            <a:off x="-1062990" y="3071432"/>
            <a:ext cx="11109960" cy="2746138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9CC6506-F03D-FD73-5D0D-C67E9C878D69}"/>
              </a:ext>
            </a:extLst>
          </p:cNvPr>
          <p:cNvSpPr txBox="1">
            <a:spLocks/>
          </p:cNvSpPr>
          <p:nvPr/>
        </p:nvSpPr>
        <p:spPr>
          <a:xfrm>
            <a:off x="779484" y="3191732"/>
            <a:ext cx="8364516" cy="12418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To develop a </a:t>
            </a:r>
            <a:r>
              <a:rPr lang="en-US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machine learning model</a:t>
            </a:r>
            <a:r>
              <a:rPr lang="en-US" dirty="0">
                <a:solidFill>
                  <a:srgbClr val="333333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that can </a:t>
            </a:r>
            <a:r>
              <a:rPr lang="en-US" b="1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timely predict the likelihood of a volcanic eruption</a:t>
            </a:r>
            <a:r>
              <a:rPr lang="en-US" b="1" dirty="0">
                <a:solidFill>
                  <a:srgbClr val="333333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at Mount Merapi based on infrasound data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61C4A8E-0D61-0804-8331-90DED40522E7}"/>
              </a:ext>
            </a:extLst>
          </p:cNvPr>
          <p:cNvSpPr/>
          <p:nvPr/>
        </p:nvSpPr>
        <p:spPr>
          <a:xfrm>
            <a:off x="7927951" y="6650895"/>
            <a:ext cx="11109960" cy="243840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548AF5E-6B48-3F28-6920-BD6D11E7D732}"/>
              </a:ext>
            </a:extLst>
          </p:cNvPr>
          <p:cNvSpPr txBox="1">
            <a:spLocks/>
          </p:cNvSpPr>
          <p:nvPr/>
        </p:nvSpPr>
        <p:spPr>
          <a:xfrm>
            <a:off x="8860876" y="6846150"/>
            <a:ext cx="8364516" cy="12418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To </a:t>
            </a:r>
            <a:r>
              <a:rPr lang="en-US" b="1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evaluate the performance</a:t>
            </a:r>
            <a:r>
              <a:rPr lang="en-US" dirty="0">
                <a:solidFill>
                  <a:srgbClr val="333333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of the model on a test dataset and </a:t>
            </a:r>
            <a:r>
              <a:rPr lang="en-US" b="1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compare it to existing methods</a:t>
            </a:r>
            <a:r>
              <a:rPr lang="en-US" dirty="0">
                <a:solidFill>
                  <a:srgbClr val="333333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for predicting volcanic eruptions.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BBEB20E-E61A-127E-7D33-22C7A7BBC08E}"/>
              </a:ext>
            </a:extLst>
          </p:cNvPr>
          <p:cNvSpPr/>
          <p:nvPr/>
        </p:nvSpPr>
        <p:spPr>
          <a:xfrm>
            <a:off x="10611236" y="3009483"/>
            <a:ext cx="1645920" cy="16459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BE068C3-BD75-4917-ADD1-5DAF981C3A23}"/>
              </a:ext>
            </a:extLst>
          </p:cNvPr>
          <p:cNvSpPr txBox="1">
            <a:spLocks/>
          </p:cNvSpPr>
          <p:nvPr/>
        </p:nvSpPr>
        <p:spPr>
          <a:xfrm>
            <a:off x="10776558" y="2932684"/>
            <a:ext cx="1112886" cy="12418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725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3EA0A10-1C77-997E-8A67-54DCB100423F}"/>
              </a:ext>
            </a:extLst>
          </p:cNvPr>
          <p:cNvSpPr/>
          <p:nvPr/>
        </p:nvSpPr>
        <p:spPr>
          <a:xfrm>
            <a:off x="5746999" y="6560797"/>
            <a:ext cx="1645920" cy="16459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D0D4C62-390F-1589-913C-9BA14C2CF0A3}"/>
              </a:ext>
            </a:extLst>
          </p:cNvPr>
          <p:cNvSpPr txBox="1">
            <a:spLocks/>
          </p:cNvSpPr>
          <p:nvPr/>
        </p:nvSpPr>
        <p:spPr>
          <a:xfrm>
            <a:off x="6068518" y="6192430"/>
            <a:ext cx="1112886" cy="12418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725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B7C5339-0C79-66E7-1617-73A6EAFA6CCA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8B21131-8871-1B88-6B58-686BFE765DD5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FBF20690-41EF-1A5C-3A82-E3FEF3B1FAA9}"/>
              </a:ext>
            </a:extLst>
          </p:cNvPr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Research Objective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1E25C0D9-BE88-6CD5-202A-567AA6D94EA4}"/>
              </a:ext>
            </a:extLst>
          </p:cNvPr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II</a:t>
            </a:r>
          </a:p>
        </p:txBody>
      </p:sp>
      <p:pic>
        <p:nvPicPr>
          <p:cNvPr id="9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F840367B-4495-9ECF-E67C-7339419D2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eranda - Departemen Teknik Fisika">
            <a:extLst>
              <a:ext uri="{FF2B5EF4-FFF2-40B4-BE49-F238E27FC236}">
                <a16:creationId xmlns:a16="http://schemas.microsoft.com/office/drawing/2014/main" id="{731030AD-08C0-8D70-F209-E8BA7F987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Vibrastic Lab">
            <a:extLst>
              <a:ext uri="{FF2B5EF4-FFF2-40B4-BE49-F238E27FC236}">
                <a16:creationId xmlns:a16="http://schemas.microsoft.com/office/drawing/2014/main" id="{408254D3-5C1E-D65E-ADE0-BAFE68F4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344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5" grpId="0"/>
      <p:bldP spid="28" grpId="0" animBg="1"/>
      <p:bldP spid="29" grpId="0"/>
      <p:bldP spid="30" grpId="0" animBg="1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987;p93">
            <a:extLst>
              <a:ext uri="{FF2B5EF4-FFF2-40B4-BE49-F238E27FC236}">
                <a16:creationId xmlns:a16="http://schemas.microsoft.com/office/drawing/2014/main" id="{580AE1CD-3100-3F01-AA81-C1ED09F69AF9}"/>
              </a:ext>
            </a:extLst>
          </p:cNvPr>
          <p:cNvSpPr/>
          <p:nvPr/>
        </p:nvSpPr>
        <p:spPr>
          <a:xfrm>
            <a:off x="5846344" y="3500189"/>
            <a:ext cx="1876692" cy="1914690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endParaRPr sz="2700"/>
          </a:p>
        </p:txBody>
      </p:sp>
      <p:grpSp>
        <p:nvGrpSpPr>
          <p:cNvPr id="53" name="Google Shape;6989;p93">
            <a:extLst>
              <a:ext uri="{FF2B5EF4-FFF2-40B4-BE49-F238E27FC236}">
                <a16:creationId xmlns:a16="http://schemas.microsoft.com/office/drawing/2014/main" id="{203B52E6-E0FE-7B9B-8AA8-3FE0E402A764}"/>
              </a:ext>
            </a:extLst>
          </p:cNvPr>
          <p:cNvGrpSpPr/>
          <p:nvPr/>
        </p:nvGrpSpPr>
        <p:grpSpPr>
          <a:xfrm>
            <a:off x="8610961" y="7260633"/>
            <a:ext cx="2410892" cy="2081817"/>
            <a:chOff x="-42651700" y="3217825"/>
            <a:chExt cx="367600" cy="3174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54" name="Google Shape;6990;p93">
              <a:extLst>
                <a:ext uri="{FF2B5EF4-FFF2-40B4-BE49-F238E27FC236}">
                  <a16:creationId xmlns:a16="http://schemas.microsoft.com/office/drawing/2014/main" id="{46239A91-2EFF-5F87-8F2B-6D0C3940CD69}"/>
                </a:ext>
              </a:extLst>
            </p:cNvPr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55" name="Google Shape;6991;p93">
              <a:extLst>
                <a:ext uri="{FF2B5EF4-FFF2-40B4-BE49-F238E27FC236}">
                  <a16:creationId xmlns:a16="http://schemas.microsoft.com/office/drawing/2014/main" id="{405B4EBA-1B17-4EDB-7DF9-8B93BE320392}"/>
                </a:ext>
              </a:extLst>
            </p:cNvPr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56" name="Google Shape;6992;p93">
              <a:extLst>
                <a:ext uri="{FF2B5EF4-FFF2-40B4-BE49-F238E27FC236}">
                  <a16:creationId xmlns:a16="http://schemas.microsoft.com/office/drawing/2014/main" id="{9C04A4A7-615F-A634-399C-5A11BD533941}"/>
                </a:ext>
              </a:extLst>
            </p:cNvPr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57" name="Google Shape;6993;p93">
              <a:extLst>
                <a:ext uri="{FF2B5EF4-FFF2-40B4-BE49-F238E27FC236}">
                  <a16:creationId xmlns:a16="http://schemas.microsoft.com/office/drawing/2014/main" id="{F89714D3-28D9-5B4E-1E81-7336156E34B9}"/>
                </a:ext>
              </a:extLst>
            </p:cNvPr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</p:grpSp>
      <p:grpSp>
        <p:nvGrpSpPr>
          <p:cNvPr id="49" name="Google Shape;9421;p98">
            <a:extLst>
              <a:ext uri="{FF2B5EF4-FFF2-40B4-BE49-F238E27FC236}">
                <a16:creationId xmlns:a16="http://schemas.microsoft.com/office/drawing/2014/main" id="{B145E42C-B66B-0373-DE4F-6B70013C30AA}"/>
              </a:ext>
            </a:extLst>
          </p:cNvPr>
          <p:cNvGrpSpPr/>
          <p:nvPr/>
        </p:nvGrpSpPr>
        <p:grpSpPr>
          <a:xfrm>
            <a:off x="10963330" y="3736653"/>
            <a:ext cx="2529783" cy="2516186"/>
            <a:chOff x="-6329100" y="3632100"/>
            <a:chExt cx="293025" cy="29145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50" name="Google Shape;9422;p98">
              <a:extLst>
                <a:ext uri="{FF2B5EF4-FFF2-40B4-BE49-F238E27FC236}">
                  <a16:creationId xmlns:a16="http://schemas.microsoft.com/office/drawing/2014/main" id="{04D320D2-78D8-907C-114A-312B2E082042}"/>
                </a:ext>
              </a:extLst>
            </p:cNvPr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51" name="Google Shape;9423;p98">
              <a:extLst>
                <a:ext uri="{FF2B5EF4-FFF2-40B4-BE49-F238E27FC236}">
                  <a16:creationId xmlns:a16="http://schemas.microsoft.com/office/drawing/2014/main" id="{5E0D567C-E14C-F49E-2CF2-980C8577F9E7}"/>
                </a:ext>
              </a:extLst>
            </p:cNvPr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52" name="Google Shape;9424;p98">
              <a:extLst>
                <a:ext uri="{FF2B5EF4-FFF2-40B4-BE49-F238E27FC236}">
                  <a16:creationId xmlns:a16="http://schemas.microsoft.com/office/drawing/2014/main" id="{F2732AB4-6C64-A692-89D5-73312151049F}"/>
                </a:ext>
              </a:extLst>
            </p:cNvPr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1D0A6DF-2746-7020-F3A9-762117E2C423}"/>
              </a:ext>
            </a:extLst>
          </p:cNvPr>
          <p:cNvSpPr txBox="1"/>
          <p:nvPr/>
        </p:nvSpPr>
        <p:spPr>
          <a:xfrm>
            <a:off x="9957843" y="3320100"/>
            <a:ext cx="2182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Poppins Bold" panose="00000800000000000000" pitchFamily="2" charset="0"/>
                <a:cs typeface="Poppins Bold" panose="00000800000000000000" pitchFamily="2" charset="0"/>
              </a:rPr>
              <a:t>Object</a:t>
            </a:r>
            <a:endParaRPr lang="en-US" sz="30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23C975-FF4F-0368-2C30-37AFB37B9219}"/>
              </a:ext>
            </a:extLst>
          </p:cNvPr>
          <p:cNvSpPr txBox="1"/>
          <p:nvPr/>
        </p:nvSpPr>
        <p:spPr>
          <a:xfrm>
            <a:off x="9957843" y="4010661"/>
            <a:ext cx="5300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Poppins Light" panose="00000400000000000000" pitchFamily="2" charset="0"/>
                <a:cs typeface="Poppins Light" panose="00000400000000000000" pitchFamily="2" charset="0"/>
              </a:rPr>
              <a:t>Mt. Merapi, Central  Java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D12197-6EE6-EE16-B0F8-83C9CD346EC5}"/>
              </a:ext>
            </a:extLst>
          </p:cNvPr>
          <p:cNvSpPr txBox="1"/>
          <p:nvPr/>
        </p:nvSpPr>
        <p:spPr>
          <a:xfrm>
            <a:off x="3908837" y="3339571"/>
            <a:ext cx="2182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Poppins Bold" panose="00000800000000000000" pitchFamily="2" charset="0"/>
                <a:cs typeface="Poppins Bold" panose="00000800000000000000" pitchFamily="2" charset="0"/>
              </a:rPr>
              <a:t>Software</a:t>
            </a:r>
            <a:endParaRPr lang="en-US" sz="30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C9DF55-FB1A-D727-0160-83BE3315B5D6}"/>
              </a:ext>
            </a:extLst>
          </p:cNvPr>
          <p:cNvSpPr txBox="1"/>
          <p:nvPr/>
        </p:nvSpPr>
        <p:spPr>
          <a:xfrm>
            <a:off x="3908837" y="4069041"/>
            <a:ext cx="46649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Poppins Light" panose="00000400000000000000" pitchFamily="2" charset="0"/>
                <a:cs typeface="Poppins Light" panose="00000400000000000000" pitchFamily="2" charset="0"/>
              </a:rPr>
              <a:t>Python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6EECB5-5A2C-608C-9C0B-A2A6257B7C24}"/>
              </a:ext>
            </a:extLst>
          </p:cNvPr>
          <p:cNvSpPr txBox="1"/>
          <p:nvPr/>
        </p:nvSpPr>
        <p:spPr>
          <a:xfrm>
            <a:off x="6565119" y="7389362"/>
            <a:ext cx="51577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limited to the development of the early warning system for Mount Merapi</a:t>
            </a:r>
            <a:endParaRPr lang="en-US" sz="66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2" name="Flowchart: Off-page Connector 41">
            <a:extLst>
              <a:ext uri="{FF2B5EF4-FFF2-40B4-BE49-F238E27FC236}">
                <a16:creationId xmlns:a16="http://schemas.microsoft.com/office/drawing/2014/main" id="{88B3E028-6C4D-575B-F5B8-625D4B5293B1}"/>
              </a:ext>
            </a:extLst>
          </p:cNvPr>
          <p:cNvSpPr/>
          <p:nvPr/>
        </p:nvSpPr>
        <p:spPr>
          <a:xfrm>
            <a:off x="10090306" y="2499778"/>
            <a:ext cx="662940" cy="731850"/>
          </a:xfrm>
          <a:prstGeom prst="flowChartOffpageConnector">
            <a:avLst/>
          </a:prstGeom>
          <a:solidFill>
            <a:srgbClr val="DB5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44" name="Flowchart: Off-page Connector 43">
            <a:extLst>
              <a:ext uri="{FF2B5EF4-FFF2-40B4-BE49-F238E27FC236}">
                <a16:creationId xmlns:a16="http://schemas.microsoft.com/office/drawing/2014/main" id="{C0F37B60-E673-2F57-89C8-6173EEF3A002}"/>
              </a:ext>
            </a:extLst>
          </p:cNvPr>
          <p:cNvSpPr/>
          <p:nvPr/>
        </p:nvSpPr>
        <p:spPr>
          <a:xfrm>
            <a:off x="3977166" y="2579344"/>
            <a:ext cx="662940" cy="731850"/>
          </a:xfrm>
          <a:prstGeom prst="flowChartOffpageConnector">
            <a:avLst/>
          </a:prstGeom>
          <a:solidFill>
            <a:srgbClr val="DB5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45" name="Flowchart: Off-page Connector 44">
            <a:extLst>
              <a:ext uri="{FF2B5EF4-FFF2-40B4-BE49-F238E27FC236}">
                <a16:creationId xmlns:a16="http://schemas.microsoft.com/office/drawing/2014/main" id="{F6075AC1-7BE7-3A2A-620F-281DCA150909}"/>
              </a:ext>
            </a:extLst>
          </p:cNvPr>
          <p:cNvSpPr/>
          <p:nvPr/>
        </p:nvSpPr>
        <p:spPr>
          <a:xfrm>
            <a:off x="6720341" y="6508902"/>
            <a:ext cx="662940" cy="731850"/>
          </a:xfrm>
          <a:prstGeom prst="flowChartOffpageConnector">
            <a:avLst/>
          </a:prstGeom>
          <a:solidFill>
            <a:srgbClr val="DB5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2EEA4A7D-469C-44A4-DA8C-E60131FF9A53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66783B1-8045-42AA-4A10-7ABAD2C7C976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820923E-10E4-7836-E3B0-EDE9EE575EEE}"/>
              </a:ext>
            </a:extLst>
          </p:cNvPr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Research Scope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A233FEB1-9FAF-F6A6-7320-053CB0B51AE7}"/>
              </a:ext>
            </a:extLst>
          </p:cNvPr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III</a:t>
            </a:r>
          </a:p>
        </p:txBody>
      </p:sp>
      <p:pic>
        <p:nvPicPr>
          <p:cNvPr id="17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80228E13-2DBD-FA78-D08F-F23525A9F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eranda - Departemen Teknik Fisika">
            <a:extLst>
              <a:ext uri="{FF2B5EF4-FFF2-40B4-BE49-F238E27FC236}">
                <a16:creationId xmlns:a16="http://schemas.microsoft.com/office/drawing/2014/main" id="{4918734E-0831-35E0-D5B6-72CE88950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Vibrastic Lab">
            <a:extLst>
              <a:ext uri="{FF2B5EF4-FFF2-40B4-BE49-F238E27FC236}">
                <a16:creationId xmlns:a16="http://schemas.microsoft.com/office/drawing/2014/main" id="{C2E1EA90-0121-99D9-0496-43AB08B2B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8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4" grpId="0"/>
      <p:bldP spid="15" grpId="0"/>
      <p:bldP spid="36" grpId="0"/>
      <p:bldP spid="37" grpId="0"/>
      <p:bldP spid="39" grpId="0"/>
      <p:bldP spid="42" grpId="0" animBg="1"/>
      <p:bldP spid="44" grpId="0" animBg="1"/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B48562-6BCA-E1C6-1090-5AAF05A60E93}"/>
              </a:ext>
            </a:extLst>
          </p:cNvPr>
          <p:cNvSpPr txBox="1"/>
          <p:nvPr/>
        </p:nvSpPr>
        <p:spPr>
          <a:xfrm>
            <a:off x="4481223" y="1727910"/>
            <a:ext cx="91468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>
                <a:latin typeface="Poppins" panose="00000500000000000000" pitchFamily="2" charset="0"/>
                <a:cs typeface="Poppins" panose="00000500000000000000" pitchFamily="2" charset="0"/>
              </a:rPr>
              <a:t>From several studies that have been carried out, a work point scheme is obtained, namely:</a:t>
            </a:r>
            <a:endParaRPr lang="en-US" sz="3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19E8A0-65C2-FBBC-867B-14ACDBFE9328}"/>
              </a:ext>
            </a:extLst>
          </p:cNvPr>
          <p:cNvCxnSpPr>
            <a:cxnSpLocks/>
          </p:cNvCxnSpPr>
          <p:nvPr/>
        </p:nvCxnSpPr>
        <p:spPr>
          <a:xfrm>
            <a:off x="13409" y="5600700"/>
            <a:ext cx="18288000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DE610E-5B43-9C0E-F9FD-E004F829CF93}"/>
              </a:ext>
            </a:extLst>
          </p:cNvPr>
          <p:cNvSpPr txBox="1"/>
          <p:nvPr/>
        </p:nvSpPr>
        <p:spPr>
          <a:xfrm>
            <a:off x="5031055" y="3118242"/>
            <a:ext cx="86671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atin typeface="Poppins" panose="00000500000000000000" pitchFamily="2" charset="0"/>
                <a:cs typeface="Poppins" panose="00000500000000000000" pitchFamily="2" charset="0"/>
              </a:rPr>
              <a:t>Machine Learning Forecasting Workflow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3902325-00DE-3E0C-A757-62A46B0151D9}"/>
              </a:ext>
            </a:extLst>
          </p:cNvPr>
          <p:cNvCxnSpPr>
            <a:cxnSpLocks/>
          </p:cNvCxnSpPr>
          <p:nvPr/>
        </p:nvCxnSpPr>
        <p:spPr>
          <a:xfrm>
            <a:off x="13409" y="7872830"/>
            <a:ext cx="18288000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">
            <a:extLst>
              <a:ext uri="{FF2B5EF4-FFF2-40B4-BE49-F238E27FC236}">
                <a16:creationId xmlns:a16="http://schemas.microsoft.com/office/drawing/2014/main" id="{C1252F94-ADF9-4B52-788F-D589E4D5F4A2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D08814F-C745-CDD0-13ED-FDC4D263F960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TextBox 11">
            <a:extLst>
              <a:ext uri="{FF2B5EF4-FFF2-40B4-BE49-F238E27FC236}">
                <a16:creationId xmlns:a16="http://schemas.microsoft.com/office/drawing/2014/main" id="{A77340A9-E53D-6376-DBC8-8395564AA511}"/>
              </a:ext>
            </a:extLst>
          </p:cNvPr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Methodology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719A58D-13CB-9D29-1EFB-1617031218E6}"/>
              </a:ext>
            </a:extLst>
          </p:cNvPr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III</a:t>
            </a:r>
          </a:p>
        </p:txBody>
      </p:sp>
      <p:pic>
        <p:nvPicPr>
          <p:cNvPr id="13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4039518E-43A8-B3EA-40B4-B369CF0D4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Beranda - Departemen Teknik Fisika">
            <a:extLst>
              <a:ext uri="{FF2B5EF4-FFF2-40B4-BE49-F238E27FC236}">
                <a16:creationId xmlns:a16="http://schemas.microsoft.com/office/drawing/2014/main" id="{DB0F3FCF-D0D8-4FCD-7BC7-9ADC60BE7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Vibrastic Lab">
            <a:extLst>
              <a:ext uri="{FF2B5EF4-FFF2-40B4-BE49-F238E27FC236}">
                <a16:creationId xmlns:a16="http://schemas.microsoft.com/office/drawing/2014/main" id="{78BFD019-EE36-2EA4-54F9-8E40C709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chine Learning: A Quick Introduction and Five Core Steps - Centric  Consulting">
            <a:extLst>
              <a:ext uri="{FF2B5EF4-FFF2-40B4-BE49-F238E27FC236}">
                <a16:creationId xmlns:a16="http://schemas.microsoft.com/office/drawing/2014/main" id="{7D3927DD-19CB-06A9-5F04-1410B33E9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358" b="93324" l="21073" r="42932">
                        <a14:foregroundMark x1="31348" y1="37358" x2="31348" y2="37358"/>
                        <a14:foregroundMark x1="42932" y1="57955" x2="42932" y2="57955"/>
                        <a14:foregroundMark x1="21073" y1="57244" x2="21073" y2="57244"/>
                        <a14:foregroundMark x1="27880" y1="48011" x2="27880" y2="48011"/>
                        <a14:foregroundMark x1="27552" y1="46875" x2="27552" y2="46875"/>
                        <a14:foregroundMark x1="25065" y1="46591" x2="25065" y2="46591"/>
                        <a14:foregroundMark x1="38154" y1="64631" x2="38154" y2="64631"/>
                        <a14:foregroundMark x1="37173" y1="61222" x2="37173" y2="61222"/>
                        <a14:foregroundMark x1="25785" y1="53835" x2="25785" y2="53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4619" r="55486" b="18955"/>
          <a:stretch/>
        </p:blipFill>
        <p:spPr bwMode="auto">
          <a:xfrm>
            <a:off x="5707038" y="5942912"/>
            <a:ext cx="3657601" cy="311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chine Learning: A Quick Introduction and Five Core Steps - Centric  Consulting">
            <a:extLst>
              <a:ext uri="{FF2B5EF4-FFF2-40B4-BE49-F238E27FC236}">
                <a16:creationId xmlns:a16="http://schemas.microsoft.com/office/drawing/2014/main" id="{7ED3DC0C-8A6A-4631-5BCA-C7F2E89F6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24" b="55398" l="2618" r="25131">
                        <a14:foregroundMark x1="17408" y1="55398" x2="17408" y2="55398"/>
                        <a14:foregroundMark x1="25131" y1="36506" x2="25131" y2="365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2" t="12459" r="72719" b="41115"/>
          <a:stretch/>
        </p:blipFill>
        <p:spPr bwMode="auto">
          <a:xfrm>
            <a:off x="3218766" y="4488338"/>
            <a:ext cx="3645655" cy="31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chine Learning: A Quick Introduction and Five Core Steps - Centric  Consulting">
            <a:extLst>
              <a:ext uri="{FF2B5EF4-FFF2-40B4-BE49-F238E27FC236}">
                <a16:creationId xmlns:a16="http://schemas.microsoft.com/office/drawing/2014/main" id="{988BF046-EA0C-4BE0-6D79-1078DBBCE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199" b="54688" l="38547" r="60668">
                        <a14:foregroundMark x1="48822" y1="21733" x2="48822" y2="21733"/>
                        <a14:foregroundMark x1="54908" y1="30824" x2="54908" y2="30824"/>
                        <a14:foregroundMark x1="55301" y1="29261" x2="55628" y2="29261"/>
                        <a14:foregroundMark x1="56348" y1="34943" x2="56348" y2="34943"/>
                        <a14:foregroundMark x1="56283" y1="42472" x2="56283" y2="42472"/>
                        <a14:foregroundMark x1="56283" y1="42472" x2="56283" y2="42472"/>
                        <a14:foregroundMark x1="55955" y1="45170" x2="55955" y2="45170"/>
                        <a14:foregroundMark x1="55955" y1="45170" x2="55563" y2="38210"/>
                        <a14:foregroundMark x1="55301" y1="25142" x2="55301" y2="25142"/>
                        <a14:foregroundMark x1="53469" y1="17898" x2="46924" y2="17188"/>
                        <a14:foregroundMark x1="46924" y1="17188" x2="43717" y2="23011"/>
                        <a14:foregroundMark x1="43717" y1="23011" x2="43979" y2="41761"/>
                        <a14:foregroundMark x1="43979" y1="41761" x2="46204" y2="48864"/>
                        <a14:foregroundMark x1="46204" y1="48864" x2="49476" y2="54688"/>
                        <a14:foregroundMark x1="47251" y1="15199" x2="47251" y2="15199"/>
                        <a14:foregroundMark x1="39921" y1="34801" x2="39921" y2="34801"/>
                        <a14:foregroundMark x1="60668" y1="35227" x2="60668" y2="35227"/>
                        <a14:foregroundMark x1="54254" y1="29688" x2="54254" y2="29688"/>
                        <a14:foregroundMark x1="54385" y1="27983" x2="54385" y2="27983"/>
                        <a14:foregroundMark x1="54581" y1="30256" x2="54581" y2="30256"/>
                        <a14:foregroundMark x1="53861" y1="26563" x2="53861" y2="26563"/>
                        <a14:foregroundMark x1="52421" y1="27273" x2="52421" y2="27273"/>
                        <a14:foregroundMark x1="51898" y1="28409" x2="53338" y2="32670"/>
                        <a14:foregroundMark x1="38547" y1="35369" x2="38547" y2="35369"/>
                        <a14:foregroundMark x1="51571" y1="30256" x2="53861" y2="34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76" t="12459" r="38687" b="41115"/>
          <a:stretch/>
        </p:blipFill>
        <p:spPr bwMode="auto">
          <a:xfrm>
            <a:off x="8420982" y="4474362"/>
            <a:ext cx="3352800" cy="31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chine Learning: A Quick Introduction and Five Core Steps - Centric  Consulting">
            <a:extLst>
              <a:ext uri="{FF2B5EF4-FFF2-40B4-BE49-F238E27FC236}">
                <a16:creationId xmlns:a16="http://schemas.microsoft.com/office/drawing/2014/main" id="{423372E9-4B7A-A1A5-6E6E-1A79936B2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790" b="77699" l="57199" r="78207">
                        <a14:foregroundMark x1="64005" y1="42188" x2="64005" y2="42188"/>
                        <a14:foregroundMark x1="67997" y1="64489" x2="71531" y2="67898"/>
                        <a14:foregroundMark x1="71531" y1="67898" x2="73102" y2="78409"/>
                        <a14:foregroundMark x1="73102" y1="78409" x2="69503" y2="77699"/>
                        <a14:foregroundMark x1="69503" y1="77699" x2="69372" y2="77415"/>
                        <a14:foregroundMark x1="65510" y1="46307" x2="61060" y2="49432"/>
                        <a14:foregroundMark x1="61060" y1="49432" x2="58901" y2="56960"/>
                        <a14:foregroundMark x1="68652" y1="36790" x2="68652" y2="36790"/>
                        <a14:foregroundMark x1="78272" y1="56534" x2="78272" y2="56534"/>
                        <a14:foregroundMark x1="57199" y1="58807" x2="57199" y2="58807"/>
                        <a14:foregroundMark x1="72709" y1="48722" x2="73037" y2="57955"/>
                        <a14:foregroundMark x1="73037" y1="57955" x2="73887" y2="59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53" t="35022" r="20118" b="19524"/>
          <a:stretch/>
        </p:blipFill>
        <p:spPr bwMode="auto">
          <a:xfrm>
            <a:off x="10899993" y="5975370"/>
            <a:ext cx="3540789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9F43A6-40D8-EDA1-6D66-BF18B9E23563}"/>
              </a:ext>
            </a:extLst>
          </p:cNvPr>
          <p:cNvSpPr txBox="1"/>
          <p:nvPr/>
        </p:nvSpPr>
        <p:spPr>
          <a:xfrm>
            <a:off x="4736793" y="7557876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F9F88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1</a:t>
            </a:r>
            <a:endParaRPr lang="en-ID" sz="4800" dirty="0">
              <a:solidFill>
                <a:srgbClr val="1F9F88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596315-7CC0-F3C6-1891-823E78FB9F39}"/>
              </a:ext>
            </a:extLst>
          </p:cNvPr>
          <p:cNvSpPr txBox="1"/>
          <p:nvPr/>
        </p:nvSpPr>
        <p:spPr>
          <a:xfrm>
            <a:off x="6074874" y="9023370"/>
            <a:ext cx="2921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74DA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Pre-Processing</a:t>
            </a:r>
            <a:endParaRPr lang="en-ID" sz="2800" dirty="0">
              <a:solidFill>
                <a:srgbClr val="874DA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695495-AD24-5360-BD5D-95F38C4A2CAC}"/>
              </a:ext>
            </a:extLst>
          </p:cNvPr>
          <p:cNvSpPr txBox="1"/>
          <p:nvPr/>
        </p:nvSpPr>
        <p:spPr>
          <a:xfrm>
            <a:off x="3552706" y="3994992"/>
            <a:ext cx="2977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1F9F8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Data Collection</a:t>
            </a:r>
            <a:endParaRPr lang="en-ID" sz="2800" dirty="0">
              <a:solidFill>
                <a:srgbClr val="1F9F8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F2E9C3-0991-2080-200B-58605F4F9167}"/>
              </a:ext>
            </a:extLst>
          </p:cNvPr>
          <p:cNvSpPr txBox="1"/>
          <p:nvPr/>
        </p:nvSpPr>
        <p:spPr>
          <a:xfrm>
            <a:off x="9797863" y="7560902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E34B36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3</a:t>
            </a:r>
            <a:endParaRPr lang="en-ID" sz="4800" dirty="0">
              <a:solidFill>
                <a:srgbClr val="E34B36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132933-7DA3-E4ED-B7A3-28E4C14E4C44}"/>
              </a:ext>
            </a:extLst>
          </p:cNvPr>
          <p:cNvSpPr txBox="1"/>
          <p:nvPr/>
        </p:nvSpPr>
        <p:spPr>
          <a:xfrm>
            <a:off x="10544158" y="9124101"/>
            <a:ext cx="443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49C2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Validation &amp; Evaluation</a:t>
            </a:r>
            <a:endParaRPr lang="en-ID" sz="2800" dirty="0">
              <a:solidFill>
                <a:srgbClr val="F49C2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D93022-3051-38A6-DA87-1E7E80A97398}"/>
              </a:ext>
            </a:extLst>
          </p:cNvPr>
          <p:cNvSpPr txBox="1"/>
          <p:nvPr/>
        </p:nvSpPr>
        <p:spPr>
          <a:xfrm>
            <a:off x="7337901" y="5160247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74DA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2</a:t>
            </a:r>
            <a:endParaRPr lang="en-ID" sz="4800" dirty="0">
              <a:solidFill>
                <a:srgbClr val="874DA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B2E22F-0300-5F68-3833-E984E674AB7E}"/>
              </a:ext>
            </a:extLst>
          </p:cNvPr>
          <p:cNvSpPr txBox="1"/>
          <p:nvPr/>
        </p:nvSpPr>
        <p:spPr>
          <a:xfrm>
            <a:off x="8636418" y="3977594"/>
            <a:ext cx="2921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E34B36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Model Building</a:t>
            </a:r>
            <a:endParaRPr lang="en-ID" sz="2800" dirty="0">
              <a:solidFill>
                <a:srgbClr val="E34B36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F7A4DA-78CA-78A6-5F89-1586C7C163BA}"/>
              </a:ext>
            </a:extLst>
          </p:cNvPr>
          <p:cNvSpPr txBox="1"/>
          <p:nvPr/>
        </p:nvSpPr>
        <p:spPr>
          <a:xfrm>
            <a:off x="12365587" y="5160655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49C2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4</a:t>
            </a:r>
            <a:endParaRPr lang="en-ID" sz="4800" dirty="0">
              <a:solidFill>
                <a:srgbClr val="F49C2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5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19E8A0-65C2-FBBC-867B-14ACDBFE9328}"/>
              </a:ext>
            </a:extLst>
          </p:cNvPr>
          <p:cNvCxnSpPr>
            <a:cxnSpLocks/>
          </p:cNvCxnSpPr>
          <p:nvPr/>
        </p:nvCxnSpPr>
        <p:spPr>
          <a:xfrm>
            <a:off x="13409" y="5600700"/>
            <a:ext cx="18288000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3902325-00DE-3E0C-A757-62A46B0151D9}"/>
              </a:ext>
            </a:extLst>
          </p:cNvPr>
          <p:cNvCxnSpPr>
            <a:cxnSpLocks/>
          </p:cNvCxnSpPr>
          <p:nvPr/>
        </p:nvCxnSpPr>
        <p:spPr>
          <a:xfrm>
            <a:off x="13409" y="7872830"/>
            <a:ext cx="18288000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">
            <a:extLst>
              <a:ext uri="{FF2B5EF4-FFF2-40B4-BE49-F238E27FC236}">
                <a16:creationId xmlns:a16="http://schemas.microsoft.com/office/drawing/2014/main" id="{C1252F94-ADF9-4B52-788F-D589E4D5F4A2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D08814F-C745-CDD0-13ED-FDC4D263F960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TextBox 11">
            <a:extLst>
              <a:ext uri="{FF2B5EF4-FFF2-40B4-BE49-F238E27FC236}">
                <a16:creationId xmlns:a16="http://schemas.microsoft.com/office/drawing/2014/main" id="{A77340A9-E53D-6376-DBC8-8395564AA511}"/>
              </a:ext>
            </a:extLst>
          </p:cNvPr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Methodology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719A58D-13CB-9D29-1EFB-1617031218E6}"/>
              </a:ext>
            </a:extLst>
          </p:cNvPr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pic>
        <p:nvPicPr>
          <p:cNvPr id="13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4039518E-43A8-B3EA-40B4-B369CF0D4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Beranda - Departemen Teknik Fisika">
            <a:extLst>
              <a:ext uri="{FF2B5EF4-FFF2-40B4-BE49-F238E27FC236}">
                <a16:creationId xmlns:a16="http://schemas.microsoft.com/office/drawing/2014/main" id="{DB0F3FCF-D0D8-4FCD-7BC7-9ADC60BE7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Vibrastic Lab">
            <a:extLst>
              <a:ext uri="{FF2B5EF4-FFF2-40B4-BE49-F238E27FC236}">
                <a16:creationId xmlns:a16="http://schemas.microsoft.com/office/drawing/2014/main" id="{78BFD019-EE36-2EA4-54F9-8E40C709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chine Learning: A Quick Introduction and Five Core Steps - Centric  Consulting">
            <a:extLst>
              <a:ext uri="{FF2B5EF4-FFF2-40B4-BE49-F238E27FC236}">
                <a16:creationId xmlns:a16="http://schemas.microsoft.com/office/drawing/2014/main" id="{7ED3DC0C-8A6A-4631-5BCA-C7F2E89F6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24" b="55398" l="2618" r="25131">
                        <a14:foregroundMark x1="17408" y1="55398" x2="17408" y2="55398"/>
                        <a14:foregroundMark x1="25131" y1="36506" x2="25131" y2="365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2" t="12459" r="72719" b="41115"/>
          <a:stretch/>
        </p:blipFill>
        <p:spPr bwMode="auto">
          <a:xfrm>
            <a:off x="987538" y="2106215"/>
            <a:ext cx="3645655" cy="31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9F43A6-40D8-EDA1-6D66-BF18B9E23563}"/>
              </a:ext>
            </a:extLst>
          </p:cNvPr>
          <p:cNvSpPr txBox="1"/>
          <p:nvPr/>
        </p:nvSpPr>
        <p:spPr>
          <a:xfrm>
            <a:off x="2505565" y="5175753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F9F88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1</a:t>
            </a:r>
            <a:endParaRPr lang="en-ID" sz="4800" dirty="0">
              <a:solidFill>
                <a:srgbClr val="1F9F88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695495-AD24-5360-BD5D-95F38C4A2CAC}"/>
              </a:ext>
            </a:extLst>
          </p:cNvPr>
          <p:cNvSpPr txBox="1"/>
          <p:nvPr/>
        </p:nvSpPr>
        <p:spPr>
          <a:xfrm>
            <a:off x="1321478" y="1612869"/>
            <a:ext cx="2977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1F9F8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Data Collection</a:t>
            </a:r>
            <a:endParaRPr lang="en-ID" sz="2800" dirty="0">
              <a:solidFill>
                <a:srgbClr val="1F9F8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E1F8CAE8-6259-FC9E-03B4-2ED3061E6ACC}"/>
              </a:ext>
            </a:extLst>
          </p:cNvPr>
          <p:cNvSpPr txBox="1"/>
          <p:nvPr/>
        </p:nvSpPr>
        <p:spPr>
          <a:xfrm>
            <a:off x="6101862" y="2439509"/>
            <a:ext cx="3573772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dirty="0">
                <a:solidFill>
                  <a:srgbClr val="333333"/>
                </a:solidFill>
                <a:latin typeface="Poppins Light"/>
              </a:rPr>
              <a:t>FSDN Data Extraction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DD636314-544E-38AB-C650-5D994900C035}"/>
              </a:ext>
            </a:extLst>
          </p:cNvPr>
          <p:cNvSpPr txBox="1"/>
          <p:nvPr/>
        </p:nvSpPr>
        <p:spPr>
          <a:xfrm>
            <a:off x="6101862" y="1566286"/>
            <a:ext cx="3573772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Method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52BE8ED2-EB46-64D7-AEFA-620C96DAC32D}"/>
              </a:ext>
            </a:extLst>
          </p:cNvPr>
          <p:cNvSpPr txBox="1"/>
          <p:nvPr/>
        </p:nvSpPr>
        <p:spPr>
          <a:xfrm>
            <a:off x="11474636" y="1530071"/>
            <a:ext cx="383444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Location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09E1DEF0-1F1B-4AFC-FF48-144E6681967A}"/>
              </a:ext>
            </a:extLst>
          </p:cNvPr>
          <p:cNvSpPr txBox="1"/>
          <p:nvPr/>
        </p:nvSpPr>
        <p:spPr>
          <a:xfrm>
            <a:off x="6096000" y="4162257"/>
            <a:ext cx="3979390" cy="105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dirty="0">
                <a:solidFill>
                  <a:srgbClr val="333333"/>
                </a:solidFill>
                <a:latin typeface="Poppins Light"/>
              </a:rPr>
              <a:t>16 March 2006 -21 June 2020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88B04B8-BCAF-C9A6-9579-A61E379F7096}"/>
              </a:ext>
            </a:extLst>
          </p:cNvPr>
          <p:cNvSpPr txBox="1"/>
          <p:nvPr/>
        </p:nvSpPr>
        <p:spPr>
          <a:xfrm>
            <a:off x="6096000" y="3289034"/>
            <a:ext cx="383444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Duration</a:t>
            </a: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5DA4059B-2817-B92D-0B0E-761F2995C48C}"/>
              </a:ext>
            </a:extLst>
          </p:cNvPr>
          <p:cNvSpPr txBox="1"/>
          <p:nvPr/>
        </p:nvSpPr>
        <p:spPr>
          <a:xfrm>
            <a:off x="6362533" y="7103491"/>
            <a:ext cx="4509643" cy="1602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dirty="0">
                <a:solidFill>
                  <a:srgbClr val="333333"/>
                </a:solidFill>
                <a:latin typeface="Poppins Light"/>
              </a:rPr>
              <a:t>The Array Data will be extracted using 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InfraPy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library from IRIS_DMC FSDN services</a:t>
            </a:r>
          </a:p>
        </p:txBody>
      </p:sp>
      <p:pic>
        <p:nvPicPr>
          <p:cNvPr id="26" name="Picture 25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E0F6D8C2-423B-82D5-493B-85588AED71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/>
          <a:stretch/>
        </p:blipFill>
        <p:spPr bwMode="auto">
          <a:xfrm>
            <a:off x="11309900" y="7084441"/>
            <a:ext cx="5712414" cy="1818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 descr="Map&#10;&#10;Description automatically generated">
            <a:extLst>
              <a:ext uri="{FF2B5EF4-FFF2-40B4-BE49-F238E27FC236}">
                <a16:creationId xmlns:a16="http://schemas.microsoft.com/office/drawing/2014/main" id="{BFCF1F2C-6C45-BF0B-D3FB-142AE8C455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9900" y="2350065"/>
            <a:ext cx="5990562" cy="424897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C5810AE-4229-7454-F18A-5FCD2902E371}"/>
              </a:ext>
            </a:extLst>
          </p:cNvPr>
          <p:cNvSpPr/>
          <p:nvPr/>
        </p:nvSpPr>
        <p:spPr>
          <a:xfrm>
            <a:off x="6096000" y="6896100"/>
            <a:ext cx="11204462" cy="2362197"/>
          </a:xfrm>
          <a:prstGeom prst="rect">
            <a:avLst/>
          </a:prstGeom>
          <a:noFill/>
          <a:ln w="38100">
            <a:solidFill>
              <a:srgbClr val="1F9F8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1F9F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303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19E8A0-65C2-FBBC-867B-14ACDBFE9328}"/>
              </a:ext>
            </a:extLst>
          </p:cNvPr>
          <p:cNvCxnSpPr>
            <a:cxnSpLocks/>
          </p:cNvCxnSpPr>
          <p:nvPr/>
        </p:nvCxnSpPr>
        <p:spPr>
          <a:xfrm>
            <a:off x="13409" y="5600700"/>
            <a:ext cx="18288000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3902325-00DE-3E0C-A757-62A46B0151D9}"/>
              </a:ext>
            </a:extLst>
          </p:cNvPr>
          <p:cNvCxnSpPr>
            <a:cxnSpLocks/>
          </p:cNvCxnSpPr>
          <p:nvPr/>
        </p:nvCxnSpPr>
        <p:spPr>
          <a:xfrm>
            <a:off x="13409" y="7872830"/>
            <a:ext cx="18288000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">
            <a:extLst>
              <a:ext uri="{FF2B5EF4-FFF2-40B4-BE49-F238E27FC236}">
                <a16:creationId xmlns:a16="http://schemas.microsoft.com/office/drawing/2014/main" id="{C1252F94-ADF9-4B52-788F-D589E4D5F4A2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D08814F-C745-CDD0-13ED-FDC4D263F960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TextBox 11">
            <a:extLst>
              <a:ext uri="{FF2B5EF4-FFF2-40B4-BE49-F238E27FC236}">
                <a16:creationId xmlns:a16="http://schemas.microsoft.com/office/drawing/2014/main" id="{A77340A9-E53D-6376-DBC8-8395564AA511}"/>
              </a:ext>
            </a:extLst>
          </p:cNvPr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Methodology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719A58D-13CB-9D29-1EFB-1617031218E6}"/>
              </a:ext>
            </a:extLst>
          </p:cNvPr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pic>
        <p:nvPicPr>
          <p:cNvPr id="13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4039518E-43A8-B3EA-40B4-B369CF0D4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Beranda - Departemen Teknik Fisika">
            <a:extLst>
              <a:ext uri="{FF2B5EF4-FFF2-40B4-BE49-F238E27FC236}">
                <a16:creationId xmlns:a16="http://schemas.microsoft.com/office/drawing/2014/main" id="{DB0F3FCF-D0D8-4FCD-7BC7-9ADC60BE7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Vibrastic Lab">
            <a:extLst>
              <a:ext uri="{FF2B5EF4-FFF2-40B4-BE49-F238E27FC236}">
                <a16:creationId xmlns:a16="http://schemas.microsoft.com/office/drawing/2014/main" id="{78BFD019-EE36-2EA4-54F9-8E40C709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E1F8CAE8-6259-FC9E-03B4-2ED3061E6ACC}"/>
              </a:ext>
            </a:extLst>
          </p:cNvPr>
          <p:cNvSpPr txBox="1"/>
          <p:nvPr/>
        </p:nvSpPr>
        <p:spPr>
          <a:xfrm>
            <a:off x="1393075" y="7268567"/>
            <a:ext cx="3834441" cy="1602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dirty="0">
                <a:solidFill>
                  <a:srgbClr val="333333"/>
                </a:solidFill>
                <a:latin typeface="Poppins Light"/>
              </a:rPr>
              <a:t>Progressive Multi-Channel Correlation (</a:t>
            </a:r>
            <a:r>
              <a:rPr lang="en-US" sz="2400" dirty="0" err="1">
                <a:solidFill>
                  <a:srgbClr val="333333"/>
                </a:solidFill>
                <a:latin typeface="Poppins Light"/>
              </a:rPr>
              <a:t>Cansi</a:t>
            </a:r>
            <a:r>
              <a:rPr lang="en-US" sz="2400" dirty="0">
                <a:solidFill>
                  <a:srgbClr val="333333"/>
                </a:solidFill>
                <a:latin typeface="Poppins Light"/>
              </a:rPr>
              <a:t> 1995)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DD636314-544E-38AB-C650-5D994900C035}"/>
              </a:ext>
            </a:extLst>
          </p:cNvPr>
          <p:cNvSpPr txBox="1"/>
          <p:nvPr/>
        </p:nvSpPr>
        <p:spPr>
          <a:xfrm>
            <a:off x="1393076" y="6540824"/>
            <a:ext cx="3834442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Event Detection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3B9CB9AC-09B7-E677-8DE5-5527A278CF2D}"/>
              </a:ext>
            </a:extLst>
          </p:cNvPr>
          <p:cNvSpPr txBox="1"/>
          <p:nvPr/>
        </p:nvSpPr>
        <p:spPr>
          <a:xfrm>
            <a:off x="11918605" y="3301432"/>
            <a:ext cx="4339859" cy="5462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dirty="0">
                <a:effectLst/>
                <a:latin typeface="Poppins Light" panose="00000400000000000000" pitchFamily="2" charset="0"/>
                <a:ea typeface="Calibri" panose="020F0502020204030204" pitchFamily="34" charset="0"/>
                <a:cs typeface="Poppins Light" panose="00000400000000000000" pitchFamily="2" charset="0"/>
              </a:rPr>
              <a:t>Assuming Monopole Radiation Pattern based on methodology created by (Le Pichon et al., 2012)</a:t>
            </a:r>
          </a:p>
          <a:p>
            <a:pPr>
              <a:lnSpc>
                <a:spcPts val="4320"/>
              </a:lnSpc>
            </a:pPr>
            <a:endParaRPr lang="en-US" sz="2400" dirty="0">
              <a:solidFill>
                <a:srgbClr val="333333"/>
              </a:solidFill>
              <a:latin typeface="Poppins Light" panose="00000400000000000000" pitchFamily="2" charset="0"/>
              <a:ea typeface="Calibri" panose="020F0502020204030204" pitchFamily="34" charset="0"/>
              <a:cs typeface="Poppins Light" panose="00000400000000000000" pitchFamily="2" charset="0"/>
            </a:endParaRPr>
          </a:p>
          <a:p>
            <a:pPr>
              <a:lnSpc>
                <a:spcPts val="4320"/>
              </a:lnSpc>
            </a:pPr>
            <a:r>
              <a:rPr lang="en-US" sz="2400" dirty="0">
                <a:latin typeface="Poppins Light" panose="00000400000000000000" pitchFamily="2" charset="0"/>
                <a:ea typeface="Calibri" panose="020F0502020204030204" pitchFamily="34" charset="0"/>
                <a:cs typeface="Poppins Light" panose="00000400000000000000" pitchFamily="2" charset="0"/>
              </a:rPr>
              <a:t>A</a:t>
            </a:r>
            <a:r>
              <a:rPr lang="en-US" sz="2400" dirty="0">
                <a:effectLst/>
                <a:latin typeface="Poppins Light" panose="00000400000000000000" pitchFamily="2" charset="0"/>
                <a:ea typeface="Calibri" panose="020F0502020204030204" pitchFamily="34" charset="0"/>
                <a:cs typeface="Poppins Light" panose="00000400000000000000" pitchFamily="2" charset="0"/>
              </a:rPr>
              <a:t>ttenuation values were determined between Merapi Volcano and each array (Le Pichon et al., 2019; </a:t>
            </a:r>
            <a:r>
              <a:rPr lang="en-US" sz="2400" dirty="0" err="1">
                <a:effectLst/>
                <a:latin typeface="Poppins Light" panose="00000400000000000000" pitchFamily="2" charset="0"/>
                <a:ea typeface="Calibri" panose="020F0502020204030204" pitchFamily="34" charset="0"/>
                <a:cs typeface="Poppins Light" panose="00000400000000000000" pitchFamily="2" charset="0"/>
              </a:rPr>
              <a:t>Tailpied</a:t>
            </a:r>
            <a:r>
              <a:rPr lang="en-US" sz="2400" dirty="0">
                <a:effectLst/>
                <a:latin typeface="Poppins Light" panose="00000400000000000000" pitchFamily="2" charset="0"/>
                <a:ea typeface="Calibri" panose="020F0502020204030204" pitchFamily="34" charset="0"/>
                <a:cs typeface="Poppins Light" panose="00000400000000000000" pitchFamily="2" charset="0"/>
              </a:rPr>
              <a:t> et al., 2017)</a:t>
            </a:r>
            <a:endParaRPr lang="en-US" sz="2400" dirty="0">
              <a:solidFill>
                <a:srgbClr val="333333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52BE8ED2-EB46-64D7-AEFA-620C96DAC32D}"/>
              </a:ext>
            </a:extLst>
          </p:cNvPr>
          <p:cNvSpPr txBox="1"/>
          <p:nvPr/>
        </p:nvSpPr>
        <p:spPr>
          <a:xfrm>
            <a:off x="11899555" y="1926501"/>
            <a:ext cx="4567707" cy="1184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Attenuation Factor Calculation</a:t>
            </a:r>
          </a:p>
        </p:txBody>
      </p:sp>
      <p:pic>
        <p:nvPicPr>
          <p:cNvPr id="8" name="Picture 2" descr="Machine Learning: A Quick Introduction and Five Core Steps - Centric  Consulting">
            <a:extLst>
              <a:ext uri="{FF2B5EF4-FFF2-40B4-BE49-F238E27FC236}">
                <a16:creationId xmlns:a16="http://schemas.microsoft.com/office/drawing/2014/main" id="{A9B301B1-F636-DD48-BDF0-08F480782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358" b="93324" l="21073" r="42932">
                        <a14:foregroundMark x1="31348" y1="37358" x2="31348" y2="37358"/>
                        <a14:foregroundMark x1="42932" y1="57955" x2="42932" y2="57955"/>
                        <a14:foregroundMark x1="21073" y1="57244" x2="21073" y2="57244"/>
                        <a14:foregroundMark x1="27880" y1="48011" x2="27880" y2="48011"/>
                        <a14:foregroundMark x1="27552" y1="46875" x2="27552" y2="46875"/>
                        <a14:foregroundMark x1="25065" y1="46591" x2="25065" y2="46591"/>
                        <a14:foregroundMark x1="38154" y1="64631" x2="38154" y2="64631"/>
                        <a14:foregroundMark x1="37173" y1="61222" x2="37173" y2="61222"/>
                        <a14:foregroundMark x1="25785" y1="53835" x2="25785" y2="53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4619" r="55486" b="18955"/>
          <a:stretch/>
        </p:blipFill>
        <p:spPr bwMode="auto">
          <a:xfrm>
            <a:off x="990599" y="2268565"/>
            <a:ext cx="3657601" cy="311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70ECB2-9854-9878-25D4-6DC0EF55ACD9}"/>
              </a:ext>
            </a:extLst>
          </p:cNvPr>
          <p:cNvSpPr txBox="1"/>
          <p:nvPr/>
        </p:nvSpPr>
        <p:spPr>
          <a:xfrm>
            <a:off x="1358435" y="5349023"/>
            <a:ext cx="2921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74DA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Pre-Processing</a:t>
            </a:r>
            <a:endParaRPr lang="en-ID" sz="2800" dirty="0">
              <a:solidFill>
                <a:srgbClr val="874DA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2289D-8027-7B79-5DFB-47B6A53970B5}"/>
              </a:ext>
            </a:extLst>
          </p:cNvPr>
          <p:cNvSpPr txBox="1"/>
          <p:nvPr/>
        </p:nvSpPr>
        <p:spPr>
          <a:xfrm>
            <a:off x="2621462" y="1485900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874DA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2</a:t>
            </a:r>
            <a:endParaRPr lang="en-ID" sz="4800" dirty="0">
              <a:solidFill>
                <a:srgbClr val="874DA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6BF20C8E-31CA-2742-346A-95EC6645D474}"/>
              </a:ext>
            </a:extLst>
          </p:cNvPr>
          <p:cNvSpPr txBox="1"/>
          <p:nvPr/>
        </p:nvSpPr>
        <p:spPr>
          <a:xfrm>
            <a:off x="6126929" y="2654244"/>
            <a:ext cx="4633017" cy="1051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dirty="0">
                <a:solidFill>
                  <a:srgbClr val="333333"/>
                </a:solidFill>
                <a:latin typeface="Poppins Light"/>
              </a:rPr>
              <a:t>Time-reverse modeling (Kim and Lees 2014)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AD331E0E-769F-0535-0B29-1EA61054812B}"/>
              </a:ext>
            </a:extLst>
          </p:cNvPr>
          <p:cNvSpPr txBox="1"/>
          <p:nvPr/>
        </p:nvSpPr>
        <p:spPr>
          <a:xfrm>
            <a:off x="6126930" y="1926501"/>
            <a:ext cx="3834442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Source Localization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E9101CBB-DAC2-EBCF-88A9-4E254524F0F6}"/>
              </a:ext>
            </a:extLst>
          </p:cNvPr>
          <p:cNvSpPr txBox="1"/>
          <p:nvPr/>
        </p:nvSpPr>
        <p:spPr>
          <a:xfrm>
            <a:off x="6126930" y="5500415"/>
            <a:ext cx="4693470" cy="1602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dirty="0">
                <a:solidFill>
                  <a:srgbClr val="333333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Imputation: Swapping </a:t>
            </a:r>
            <a:r>
              <a:rPr lang="en-US" sz="2400" dirty="0">
                <a:effectLst/>
                <a:latin typeface="Poppins Light" panose="00000400000000000000" pitchFamily="2" charset="0"/>
                <a:ea typeface="Calibri" panose="020F0502020204030204" pitchFamily="34" charset="0"/>
                <a:cs typeface="Poppins Light" panose="00000400000000000000" pitchFamily="2" charset="0"/>
              </a:rPr>
              <a:t>missing values with for carefully selected values</a:t>
            </a:r>
            <a:endParaRPr lang="en-US" sz="2400" dirty="0">
              <a:solidFill>
                <a:srgbClr val="333333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97E27A71-265A-B9C7-8353-2E8DDC246970}"/>
              </a:ext>
            </a:extLst>
          </p:cNvPr>
          <p:cNvSpPr txBox="1"/>
          <p:nvPr/>
        </p:nvSpPr>
        <p:spPr>
          <a:xfrm>
            <a:off x="6126929" y="4164083"/>
            <a:ext cx="3834442" cy="1184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Estimation of Missing Values</a:t>
            </a: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A3AE576D-751A-EC07-CA60-C48A1EC71341}"/>
              </a:ext>
            </a:extLst>
          </p:cNvPr>
          <p:cNvSpPr txBox="1"/>
          <p:nvPr/>
        </p:nvSpPr>
        <p:spPr>
          <a:xfrm>
            <a:off x="6180513" y="8280048"/>
            <a:ext cx="4693470" cy="1051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dirty="0">
                <a:latin typeface="Poppins Light" panose="00000400000000000000" pitchFamily="2" charset="0"/>
                <a:ea typeface="Calibri" panose="020F0502020204030204" pitchFamily="34" charset="0"/>
                <a:cs typeface="Poppins Light" panose="00000400000000000000" pitchFamily="2" charset="0"/>
              </a:rPr>
              <a:t>E</a:t>
            </a:r>
            <a:r>
              <a:rPr lang="en-US" sz="2400" dirty="0">
                <a:effectLst/>
                <a:latin typeface="Poppins Light" panose="00000400000000000000" pitchFamily="2" charset="0"/>
                <a:ea typeface="Calibri" panose="020F0502020204030204" pitchFamily="34" charset="0"/>
                <a:cs typeface="Poppins Light" panose="00000400000000000000" pitchFamily="2" charset="0"/>
              </a:rPr>
              <a:t>mploy </a:t>
            </a:r>
            <a:r>
              <a:rPr lang="en-US" sz="2400" dirty="0" err="1">
                <a:effectLst/>
                <a:latin typeface="Poppins Light" panose="00000400000000000000" pitchFamily="2" charset="0"/>
                <a:ea typeface="Calibri" panose="020F0502020204030204" pitchFamily="34" charset="0"/>
                <a:cs typeface="Poppins Light" panose="00000400000000000000" pitchFamily="2" charset="0"/>
              </a:rPr>
              <a:t>MinMaxScaler</a:t>
            </a:r>
            <a:r>
              <a:rPr lang="en-US" sz="2400" dirty="0">
                <a:effectLst/>
                <a:latin typeface="Poppins Light" panose="00000400000000000000" pitchFamily="2" charset="0"/>
                <a:ea typeface="Calibri" panose="020F0502020204030204" pitchFamily="34" charset="0"/>
                <a:cs typeface="Poppins Light" panose="00000400000000000000" pitchFamily="2" charset="0"/>
              </a:rPr>
              <a:t> scikit-learn object estimator</a:t>
            </a:r>
            <a:endParaRPr lang="en-US" sz="2400" dirty="0">
              <a:solidFill>
                <a:srgbClr val="333333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24A17847-FB8F-3187-900D-5BE499A01F51}"/>
              </a:ext>
            </a:extLst>
          </p:cNvPr>
          <p:cNvSpPr txBox="1"/>
          <p:nvPr/>
        </p:nvSpPr>
        <p:spPr>
          <a:xfrm>
            <a:off x="6126930" y="7588136"/>
            <a:ext cx="3834442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Data Normalization</a:t>
            </a:r>
          </a:p>
        </p:txBody>
      </p:sp>
    </p:spTree>
    <p:extLst>
      <p:ext uri="{BB962C8B-B14F-4D97-AF65-F5344CB8AC3E}">
        <p14:creationId xmlns:p14="http://schemas.microsoft.com/office/powerpoint/2010/main" val="4188423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19E8A0-65C2-FBBC-867B-14ACDBFE9328}"/>
              </a:ext>
            </a:extLst>
          </p:cNvPr>
          <p:cNvCxnSpPr>
            <a:cxnSpLocks/>
          </p:cNvCxnSpPr>
          <p:nvPr/>
        </p:nvCxnSpPr>
        <p:spPr>
          <a:xfrm>
            <a:off x="13409" y="5600700"/>
            <a:ext cx="18288000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3902325-00DE-3E0C-A757-62A46B0151D9}"/>
              </a:ext>
            </a:extLst>
          </p:cNvPr>
          <p:cNvCxnSpPr>
            <a:cxnSpLocks/>
          </p:cNvCxnSpPr>
          <p:nvPr/>
        </p:nvCxnSpPr>
        <p:spPr>
          <a:xfrm>
            <a:off x="13409" y="7872830"/>
            <a:ext cx="18288000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">
            <a:extLst>
              <a:ext uri="{FF2B5EF4-FFF2-40B4-BE49-F238E27FC236}">
                <a16:creationId xmlns:a16="http://schemas.microsoft.com/office/drawing/2014/main" id="{C1252F94-ADF9-4B52-788F-D589E4D5F4A2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D08814F-C745-CDD0-13ED-FDC4D263F960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TextBox 11">
            <a:extLst>
              <a:ext uri="{FF2B5EF4-FFF2-40B4-BE49-F238E27FC236}">
                <a16:creationId xmlns:a16="http://schemas.microsoft.com/office/drawing/2014/main" id="{A77340A9-E53D-6376-DBC8-8395564AA511}"/>
              </a:ext>
            </a:extLst>
          </p:cNvPr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Methodology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719A58D-13CB-9D29-1EFB-1617031218E6}"/>
              </a:ext>
            </a:extLst>
          </p:cNvPr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pic>
        <p:nvPicPr>
          <p:cNvPr id="13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4039518E-43A8-B3EA-40B4-B369CF0D4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Beranda - Departemen Teknik Fisika">
            <a:extLst>
              <a:ext uri="{FF2B5EF4-FFF2-40B4-BE49-F238E27FC236}">
                <a16:creationId xmlns:a16="http://schemas.microsoft.com/office/drawing/2014/main" id="{DB0F3FCF-D0D8-4FCD-7BC7-9ADC60BE7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Vibrastic Lab">
            <a:extLst>
              <a:ext uri="{FF2B5EF4-FFF2-40B4-BE49-F238E27FC236}">
                <a16:creationId xmlns:a16="http://schemas.microsoft.com/office/drawing/2014/main" id="{78BFD019-EE36-2EA4-54F9-8E40C709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DD636314-544E-38AB-C650-5D994900C035}"/>
              </a:ext>
            </a:extLst>
          </p:cNvPr>
          <p:cNvSpPr txBox="1"/>
          <p:nvPr/>
        </p:nvSpPr>
        <p:spPr>
          <a:xfrm>
            <a:off x="6368394" y="1564736"/>
            <a:ext cx="4756805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Features </a:t>
            </a:r>
            <a:r>
              <a:rPr lang="en-US" sz="2000" dirty="0">
                <a:solidFill>
                  <a:srgbClr val="333333"/>
                </a:solidFill>
                <a:latin typeface="Poppins Medium"/>
              </a:rPr>
              <a:t>(Watson, 2020)</a:t>
            </a:r>
          </a:p>
        </p:txBody>
      </p:sp>
      <p:pic>
        <p:nvPicPr>
          <p:cNvPr id="6" name="Picture 2" descr="Machine Learning: A Quick Introduction and Five Core Steps - Centric  Consulting">
            <a:extLst>
              <a:ext uri="{FF2B5EF4-FFF2-40B4-BE49-F238E27FC236}">
                <a16:creationId xmlns:a16="http://schemas.microsoft.com/office/drawing/2014/main" id="{F3C4AA7F-BCDD-306A-26E0-B6EE21D2A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199" b="54688" l="38547" r="60668">
                        <a14:foregroundMark x1="48822" y1="21733" x2="48822" y2="21733"/>
                        <a14:foregroundMark x1="54908" y1="30824" x2="54908" y2="30824"/>
                        <a14:foregroundMark x1="55301" y1="29261" x2="55628" y2="29261"/>
                        <a14:foregroundMark x1="56348" y1="34943" x2="56348" y2="34943"/>
                        <a14:foregroundMark x1="56283" y1="42472" x2="56283" y2="42472"/>
                        <a14:foregroundMark x1="56283" y1="42472" x2="56283" y2="42472"/>
                        <a14:foregroundMark x1="55955" y1="45170" x2="55955" y2="45170"/>
                        <a14:foregroundMark x1="55955" y1="45170" x2="55563" y2="38210"/>
                        <a14:foregroundMark x1="55301" y1="25142" x2="55301" y2="25142"/>
                        <a14:foregroundMark x1="53469" y1="17898" x2="46924" y2="17188"/>
                        <a14:foregroundMark x1="46924" y1="17188" x2="43717" y2="23011"/>
                        <a14:foregroundMark x1="43717" y1="23011" x2="43979" y2="41761"/>
                        <a14:foregroundMark x1="43979" y1="41761" x2="46204" y2="48864"/>
                        <a14:foregroundMark x1="46204" y1="48864" x2="49476" y2="54688"/>
                        <a14:foregroundMark x1="47251" y1="15199" x2="47251" y2="15199"/>
                        <a14:foregroundMark x1="39921" y1="34801" x2="39921" y2="34801"/>
                        <a14:foregroundMark x1="60668" y1="35227" x2="60668" y2="35227"/>
                        <a14:foregroundMark x1="54254" y1="29688" x2="54254" y2="29688"/>
                        <a14:foregroundMark x1="54385" y1="27983" x2="54385" y2="27983"/>
                        <a14:foregroundMark x1="54581" y1="30256" x2="54581" y2="30256"/>
                        <a14:foregroundMark x1="53861" y1="26563" x2="53861" y2="26563"/>
                        <a14:foregroundMark x1="52421" y1="27273" x2="52421" y2="27273"/>
                        <a14:foregroundMark x1="51898" y1="28409" x2="53338" y2="32670"/>
                        <a14:foregroundMark x1="38547" y1="35369" x2="38547" y2="35369"/>
                        <a14:foregroundMark x1="51571" y1="30256" x2="53861" y2="34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76" t="12459" r="38687" b="41115"/>
          <a:stretch/>
        </p:blipFill>
        <p:spPr bwMode="auto">
          <a:xfrm>
            <a:off x="1393076" y="2134123"/>
            <a:ext cx="3352800" cy="31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00D64E-0233-D605-D54B-7C20F68A904F}"/>
              </a:ext>
            </a:extLst>
          </p:cNvPr>
          <p:cNvSpPr txBox="1"/>
          <p:nvPr/>
        </p:nvSpPr>
        <p:spPr>
          <a:xfrm>
            <a:off x="2769957" y="5220663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E34B36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3</a:t>
            </a:r>
            <a:endParaRPr lang="en-ID" sz="4800" dirty="0">
              <a:solidFill>
                <a:srgbClr val="E34B36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378F06-F50E-2CEC-A40B-895980B0B6AB}"/>
              </a:ext>
            </a:extLst>
          </p:cNvPr>
          <p:cNvSpPr txBox="1"/>
          <p:nvPr/>
        </p:nvSpPr>
        <p:spPr>
          <a:xfrm>
            <a:off x="1608512" y="1637355"/>
            <a:ext cx="2921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E34B36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Model Building</a:t>
            </a:r>
            <a:endParaRPr lang="en-ID" sz="2800" dirty="0">
              <a:solidFill>
                <a:srgbClr val="E34B36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12B8CEDF-9A8A-5C47-1E67-901AAAA91F9D}"/>
              </a:ext>
            </a:extLst>
          </p:cNvPr>
          <p:cNvSpPr txBox="1"/>
          <p:nvPr/>
        </p:nvSpPr>
        <p:spPr>
          <a:xfrm>
            <a:off x="6387443" y="6409801"/>
            <a:ext cx="9157357" cy="576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Forecasting Model Selection </a:t>
            </a:r>
            <a:r>
              <a:rPr lang="en-US" sz="2000" dirty="0">
                <a:solidFill>
                  <a:srgbClr val="333333"/>
                </a:solidFill>
                <a:latin typeface="Poppins Medium"/>
              </a:rPr>
              <a:t>(Whitehead, 2021)</a:t>
            </a:r>
            <a:endParaRPr lang="en-US" sz="3000" dirty="0">
              <a:solidFill>
                <a:srgbClr val="333333"/>
              </a:solidFill>
              <a:latin typeface="Poppins Medium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F960438-EC2B-2D9F-56AD-56E547300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744752"/>
              </p:ext>
            </p:extLst>
          </p:nvPr>
        </p:nvGraphicFramePr>
        <p:xfrm>
          <a:off x="6368394" y="2498992"/>
          <a:ext cx="10090805" cy="3511331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110790">
                  <a:extLst>
                    <a:ext uri="{9D8B030D-6E8A-4147-A177-3AD203B41FA5}">
                      <a16:colId xmlns:a16="http://schemas.microsoft.com/office/drawing/2014/main" val="382214304"/>
                    </a:ext>
                  </a:extLst>
                </a:gridCol>
                <a:gridCol w="5474711">
                  <a:extLst>
                    <a:ext uri="{9D8B030D-6E8A-4147-A177-3AD203B41FA5}">
                      <a16:colId xmlns:a16="http://schemas.microsoft.com/office/drawing/2014/main" val="3028710363"/>
                    </a:ext>
                  </a:extLst>
                </a:gridCol>
                <a:gridCol w="2505304">
                  <a:extLst>
                    <a:ext uri="{9D8B030D-6E8A-4147-A177-3AD203B41FA5}">
                      <a16:colId xmlns:a16="http://schemas.microsoft.com/office/drawing/2014/main" val="3094942805"/>
                    </a:ext>
                  </a:extLst>
                </a:gridCol>
              </a:tblGrid>
              <a:tr h="470951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u="none" strike="noStrike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Feature</a:t>
                      </a:r>
                      <a:endParaRPr lang="en-ID" sz="2800" b="0" i="0" u="none" strike="noStrike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2800" u="none" strike="noStrike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Description</a:t>
                      </a:r>
                      <a:endParaRPr lang="en-ID" sz="2800" b="0" i="0" u="none" strike="noStrike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u="none" strike="noStrike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Domain</a:t>
                      </a:r>
                      <a:endParaRPr lang="en-ID" sz="2800" b="0" i="0" u="none" strike="noStrike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54564390"/>
                  </a:ext>
                </a:extLst>
              </a:tr>
              <a:tr h="394383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u="none" strike="noStrike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</a:t>
                      </a:r>
                      <a:endParaRPr lang="en-ID" sz="2800" b="0" i="0" u="none" strike="noStrike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2800" u="none" strike="noStrike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Standard deviation</a:t>
                      </a:r>
                      <a:endParaRPr lang="en-ID" sz="2800" b="0" i="0" u="none" strike="noStrike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u="none" strike="noStrike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Time</a:t>
                      </a:r>
                      <a:endParaRPr lang="en-ID" sz="2800" b="0" i="0" u="none" strike="noStrike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54924088"/>
                  </a:ext>
                </a:extLst>
              </a:tr>
              <a:tr h="394383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u="none" strike="noStrike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</a:t>
                      </a:r>
                      <a:endParaRPr lang="en-ID" sz="2800" b="0" i="0" u="none" strike="noStrike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2800" u="none" strike="noStrike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Skewness</a:t>
                      </a:r>
                      <a:endParaRPr lang="en-ID" sz="2800" b="0" i="0" u="none" strike="noStrike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u="none" strike="noStrike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Time</a:t>
                      </a:r>
                      <a:endParaRPr lang="en-ID" sz="2800" b="0" i="0" u="none" strike="noStrike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87422881"/>
                  </a:ext>
                </a:extLst>
              </a:tr>
              <a:tr h="394383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u="none" strike="noStrike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3</a:t>
                      </a:r>
                      <a:endParaRPr lang="en-ID" sz="2800" b="0" i="0" u="none" strike="noStrike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2800" u="none" strike="noStrike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Kurtosis</a:t>
                      </a:r>
                      <a:endParaRPr lang="en-ID" sz="2800" b="0" i="0" u="none" strike="noStrike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u="none" strike="noStrike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Time</a:t>
                      </a:r>
                      <a:endParaRPr lang="en-ID" sz="2800" b="0" i="0" u="none" strike="noStrike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50339082"/>
                  </a:ext>
                </a:extLst>
              </a:tr>
              <a:tr h="394383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u="none" strike="noStrike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4</a:t>
                      </a:r>
                      <a:endParaRPr lang="en-ID" sz="2800" b="0" i="0" u="none" strike="noStrike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2800" u="none" strike="noStrike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Peak frequency</a:t>
                      </a:r>
                      <a:endParaRPr lang="en-ID" sz="2800" b="0" i="0" u="none" strike="noStrike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u="none" strike="noStrike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Frequency</a:t>
                      </a:r>
                      <a:endParaRPr lang="en-ID" sz="2800" b="0" i="0" u="none" strike="noStrike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67478708"/>
                  </a:ext>
                </a:extLst>
              </a:tr>
              <a:tr h="394383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u="none" strike="noStrike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5</a:t>
                      </a:r>
                      <a:endParaRPr lang="en-ID" sz="2800" b="0" i="0" u="none" strike="noStrike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2800" u="none" strike="noStrike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Quality factor</a:t>
                      </a:r>
                      <a:endParaRPr lang="en-ID" sz="2800" b="0" i="0" u="none" strike="noStrike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u="none" strike="noStrike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Frequency</a:t>
                      </a:r>
                      <a:endParaRPr lang="en-ID" sz="2800" b="0" i="0" u="none" strike="noStrike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05823016"/>
                  </a:ext>
                </a:extLst>
              </a:tr>
              <a:tr h="394383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u="none" strike="noStrike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</a:t>
                      </a:r>
                      <a:endParaRPr lang="en-ID" sz="2800" b="0" i="0" u="none" strike="noStrike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2800" u="none" strike="noStrike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Skewness</a:t>
                      </a:r>
                      <a:endParaRPr lang="en-ID" sz="2800" b="0" i="0" u="none" strike="noStrike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u="none" strike="noStrike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Frequency</a:t>
                      </a:r>
                      <a:endParaRPr lang="en-ID" sz="2800" b="0" i="0" u="none" strike="noStrike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1645676"/>
                  </a:ext>
                </a:extLst>
              </a:tr>
              <a:tr h="405982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u="none" strike="noStrike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7</a:t>
                      </a:r>
                      <a:endParaRPr lang="en-ID" sz="2800" b="0" i="0" u="none" strike="noStrike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2800" u="none" strike="noStrike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Frequency at 50th percentile</a:t>
                      </a:r>
                      <a:endParaRPr lang="en-ID" sz="2800" b="0" i="0" u="none" strike="noStrike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u="none" strike="noStrike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Frequency</a:t>
                      </a:r>
                      <a:endParaRPr lang="en-ID" sz="2800" b="0" i="0" u="none" strike="noStrike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12246976"/>
                  </a:ext>
                </a:extLst>
              </a:tr>
            </a:tbl>
          </a:graphicData>
        </a:graphic>
      </p:graphicFrame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5D224AB-A018-B785-5106-EA48352227AF}"/>
              </a:ext>
            </a:extLst>
          </p:cNvPr>
          <p:cNvSpPr/>
          <p:nvPr/>
        </p:nvSpPr>
        <p:spPr>
          <a:xfrm>
            <a:off x="6485066" y="7118665"/>
            <a:ext cx="2362200" cy="112050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ARIMA</a:t>
            </a:r>
            <a:endParaRPr lang="en-ID" sz="32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211F1A9-DC85-A653-4E4E-DA14FE9AD64C}"/>
              </a:ext>
            </a:extLst>
          </p:cNvPr>
          <p:cNvSpPr/>
          <p:nvPr/>
        </p:nvSpPr>
        <p:spPr>
          <a:xfrm>
            <a:off x="9183812" y="7114700"/>
            <a:ext cx="2362200" cy="112050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02124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Multi-Layer Perception</a:t>
            </a:r>
            <a:endParaRPr lang="en-ID" sz="20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66C4D7F-02E3-9FD2-AA5D-F3DB0E865ED1}"/>
              </a:ext>
            </a:extLst>
          </p:cNvPr>
          <p:cNvSpPr/>
          <p:nvPr/>
        </p:nvSpPr>
        <p:spPr>
          <a:xfrm>
            <a:off x="11882558" y="7070997"/>
            <a:ext cx="2362200" cy="112050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Neural Networks </a:t>
            </a:r>
            <a:r>
              <a:rPr lang="en-US" sz="1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(Bayesian, Regression)</a:t>
            </a:r>
            <a:endParaRPr lang="en-ID" sz="28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046F055-C38E-24A8-9A4A-688AA975B04D}"/>
              </a:ext>
            </a:extLst>
          </p:cNvPr>
          <p:cNvSpPr/>
          <p:nvPr/>
        </p:nvSpPr>
        <p:spPr>
          <a:xfrm>
            <a:off x="14532725" y="7070997"/>
            <a:ext cx="2362200" cy="112050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0" dirty="0">
                <a:solidFill>
                  <a:srgbClr val="202124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Radial Basis Functions</a:t>
            </a:r>
            <a:endParaRPr lang="en-ID" sz="28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A0F5F52-9363-0336-29C4-D59FD58803B2}"/>
              </a:ext>
            </a:extLst>
          </p:cNvPr>
          <p:cNvSpPr/>
          <p:nvPr/>
        </p:nvSpPr>
        <p:spPr>
          <a:xfrm>
            <a:off x="9183812" y="8507026"/>
            <a:ext cx="2362200" cy="112050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0" dirty="0">
                <a:solidFill>
                  <a:srgbClr val="202124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CART Regression</a:t>
            </a:r>
            <a:endParaRPr lang="en-ID" sz="28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F0457C-3BBA-4DEF-9602-BF8942E503BC}"/>
              </a:ext>
            </a:extLst>
          </p:cNvPr>
          <p:cNvSpPr/>
          <p:nvPr/>
        </p:nvSpPr>
        <p:spPr>
          <a:xfrm>
            <a:off x="11890579" y="8507025"/>
            <a:ext cx="2362200" cy="112050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0" dirty="0">
                <a:solidFill>
                  <a:srgbClr val="202124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Support Vector Regression</a:t>
            </a:r>
            <a:endParaRPr lang="en-ID" sz="28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60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19E8A0-65C2-FBBC-867B-14ACDBFE9328}"/>
              </a:ext>
            </a:extLst>
          </p:cNvPr>
          <p:cNvCxnSpPr>
            <a:cxnSpLocks/>
          </p:cNvCxnSpPr>
          <p:nvPr/>
        </p:nvCxnSpPr>
        <p:spPr>
          <a:xfrm>
            <a:off x="13409" y="5600700"/>
            <a:ext cx="18288000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3902325-00DE-3E0C-A757-62A46B0151D9}"/>
              </a:ext>
            </a:extLst>
          </p:cNvPr>
          <p:cNvCxnSpPr>
            <a:cxnSpLocks/>
          </p:cNvCxnSpPr>
          <p:nvPr/>
        </p:nvCxnSpPr>
        <p:spPr>
          <a:xfrm>
            <a:off x="13409" y="7872830"/>
            <a:ext cx="18288000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">
            <a:extLst>
              <a:ext uri="{FF2B5EF4-FFF2-40B4-BE49-F238E27FC236}">
                <a16:creationId xmlns:a16="http://schemas.microsoft.com/office/drawing/2014/main" id="{C1252F94-ADF9-4B52-788F-D589E4D5F4A2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D08814F-C745-CDD0-13ED-FDC4D263F960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TextBox 11">
            <a:extLst>
              <a:ext uri="{FF2B5EF4-FFF2-40B4-BE49-F238E27FC236}">
                <a16:creationId xmlns:a16="http://schemas.microsoft.com/office/drawing/2014/main" id="{A77340A9-E53D-6376-DBC8-8395564AA511}"/>
              </a:ext>
            </a:extLst>
          </p:cNvPr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Methodology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719A58D-13CB-9D29-1EFB-1617031218E6}"/>
              </a:ext>
            </a:extLst>
          </p:cNvPr>
          <p:cNvSpPr txBox="1"/>
          <p:nvPr/>
        </p:nvSpPr>
        <p:spPr>
          <a:xfrm>
            <a:off x="423885" y="1028700"/>
            <a:ext cx="538253" cy="3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pic>
        <p:nvPicPr>
          <p:cNvPr id="13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4039518E-43A8-B3EA-40B4-B369CF0D4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Beranda - Departemen Teknik Fisika">
            <a:extLst>
              <a:ext uri="{FF2B5EF4-FFF2-40B4-BE49-F238E27FC236}">
                <a16:creationId xmlns:a16="http://schemas.microsoft.com/office/drawing/2014/main" id="{DB0F3FCF-D0D8-4FCD-7BC7-9ADC60BE7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Vibrastic Lab">
            <a:extLst>
              <a:ext uri="{FF2B5EF4-FFF2-40B4-BE49-F238E27FC236}">
                <a16:creationId xmlns:a16="http://schemas.microsoft.com/office/drawing/2014/main" id="{78BFD019-EE36-2EA4-54F9-8E40C709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DD636314-544E-38AB-C650-5D994900C035}"/>
              </a:ext>
            </a:extLst>
          </p:cNvPr>
          <p:cNvSpPr txBox="1"/>
          <p:nvPr/>
        </p:nvSpPr>
        <p:spPr>
          <a:xfrm>
            <a:off x="1450226" y="6165391"/>
            <a:ext cx="504582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Poppins Medium"/>
              </a:rPr>
              <a:t>Comparison between VONA, VAAC and Research Result based on:</a:t>
            </a:r>
            <a:endParaRPr lang="en-US" sz="1600" dirty="0">
              <a:solidFill>
                <a:srgbClr val="333333"/>
              </a:solidFill>
              <a:latin typeface="Poppins Medium"/>
            </a:endParaRPr>
          </a:p>
        </p:txBody>
      </p:sp>
      <p:pic>
        <p:nvPicPr>
          <p:cNvPr id="4" name="Picture 2" descr="Machine Learning: A Quick Introduction and Five Core Steps - Centric  Consulting">
            <a:extLst>
              <a:ext uri="{FF2B5EF4-FFF2-40B4-BE49-F238E27FC236}">
                <a16:creationId xmlns:a16="http://schemas.microsoft.com/office/drawing/2014/main" id="{74040C6D-0BC9-C2F5-06AE-C216380DDD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790" b="77699" l="57199" r="78207">
                        <a14:foregroundMark x1="64005" y1="42188" x2="64005" y2="42188"/>
                        <a14:foregroundMark x1="67997" y1="64489" x2="71531" y2="67898"/>
                        <a14:foregroundMark x1="71531" y1="67898" x2="73102" y2="78409"/>
                        <a14:foregroundMark x1="73102" y1="78409" x2="69503" y2="77699"/>
                        <a14:foregroundMark x1="69503" y1="77699" x2="69372" y2="77415"/>
                        <a14:foregroundMark x1="65510" y1="46307" x2="61060" y2="49432"/>
                        <a14:foregroundMark x1="61060" y1="49432" x2="58901" y2="56960"/>
                        <a14:foregroundMark x1="68652" y1="36790" x2="68652" y2="36790"/>
                        <a14:foregroundMark x1="78272" y1="56534" x2="78272" y2="56534"/>
                        <a14:foregroundMark x1="57199" y1="58807" x2="57199" y2="58807"/>
                        <a14:foregroundMark x1="72709" y1="48722" x2="73037" y2="57955"/>
                        <a14:foregroundMark x1="73037" y1="57955" x2="73887" y2="59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53" t="35022" r="20118" b="19524"/>
          <a:stretch/>
        </p:blipFill>
        <p:spPr bwMode="auto">
          <a:xfrm>
            <a:off x="1787011" y="2321116"/>
            <a:ext cx="3540789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C58A5B-35B6-75E4-20AA-6EBB2FA72731}"/>
              </a:ext>
            </a:extLst>
          </p:cNvPr>
          <p:cNvSpPr txBox="1"/>
          <p:nvPr/>
        </p:nvSpPr>
        <p:spPr>
          <a:xfrm>
            <a:off x="1431176" y="5469847"/>
            <a:ext cx="443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49C2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Validation &amp; Evaluation</a:t>
            </a:r>
            <a:endParaRPr lang="en-ID" sz="2800" dirty="0">
              <a:solidFill>
                <a:srgbClr val="F49C2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3DE2CA-D09C-B595-7276-7D3D196D216F}"/>
              </a:ext>
            </a:extLst>
          </p:cNvPr>
          <p:cNvSpPr txBox="1"/>
          <p:nvPr/>
        </p:nvSpPr>
        <p:spPr>
          <a:xfrm>
            <a:off x="3252605" y="1506401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49C2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4</a:t>
            </a:r>
            <a:endParaRPr lang="en-ID" sz="4800" dirty="0">
              <a:solidFill>
                <a:srgbClr val="F49C2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BEF20F-6E77-EB7B-0567-71E6B5E350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5902" y="1774478"/>
            <a:ext cx="7786441" cy="6943159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1C4E21FF-5E47-1E8D-396E-70814D3D31B5}"/>
              </a:ext>
            </a:extLst>
          </p:cNvPr>
          <p:cNvSpPr txBox="1"/>
          <p:nvPr/>
        </p:nvSpPr>
        <p:spPr>
          <a:xfrm>
            <a:off x="1393076" y="7501110"/>
            <a:ext cx="2411979" cy="1602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Poppins Light"/>
              </a:rPr>
              <a:t>Timeliness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Poppins Light"/>
              </a:rPr>
              <a:t>Plume Height Accuracy 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2EB28BFC-2D1A-7C24-4833-48AD1B200175}"/>
              </a:ext>
            </a:extLst>
          </p:cNvPr>
          <p:cNvSpPr txBox="1"/>
          <p:nvPr/>
        </p:nvSpPr>
        <p:spPr>
          <a:xfrm>
            <a:off x="3908095" y="7540132"/>
            <a:ext cx="2411979" cy="501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Poppins Light"/>
              </a:rPr>
              <a:t>False Alarms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675088-16CE-849A-63A1-EBEA0B0BC938}"/>
              </a:ext>
            </a:extLst>
          </p:cNvPr>
          <p:cNvSpPr txBox="1"/>
          <p:nvPr/>
        </p:nvSpPr>
        <p:spPr>
          <a:xfrm>
            <a:off x="8686800" y="8717637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Example of Parameter Comparison between VAAC, VONA, and Previous research (Ng, 2022)</a:t>
            </a:r>
            <a:endParaRPr lang="en-ID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88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19E8A0-65C2-FBBC-867B-14ACDBFE9328}"/>
              </a:ext>
            </a:extLst>
          </p:cNvPr>
          <p:cNvCxnSpPr>
            <a:cxnSpLocks/>
          </p:cNvCxnSpPr>
          <p:nvPr/>
        </p:nvCxnSpPr>
        <p:spPr>
          <a:xfrm>
            <a:off x="13409" y="5600700"/>
            <a:ext cx="18288000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3902325-00DE-3E0C-A757-62A46B0151D9}"/>
              </a:ext>
            </a:extLst>
          </p:cNvPr>
          <p:cNvCxnSpPr>
            <a:cxnSpLocks/>
          </p:cNvCxnSpPr>
          <p:nvPr/>
        </p:nvCxnSpPr>
        <p:spPr>
          <a:xfrm>
            <a:off x="13409" y="7872830"/>
            <a:ext cx="18288000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">
            <a:extLst>
              <a:ext uri="{FF2B5EF4-FFF2-40B4-BE49-F238E27FC236}">
                <a16:creationId xmlns:a16="http://schemas.microsoft.com/office/drawing/2014/main" id="{C1252F94-ADF9-4B52-788F-D589E4D5F4A2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D08814F-C745-CDD0-13ED-FDC4D263F960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TextBox 11">
            <a:extLst>
              <a:ext uri="{FF2B5EF4-FFF2-40B4-BE49-F238E27FC236}">
                <a16:creationId xmlns:a16="http://schemas.microsoft.com/office/drawing/2014/main" id="{A77340A9-E53D-6376-DBC8-8395564AA511}"/>
              </a:ext>
            </a:extLst>
          </p:cNvPr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Methodology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719A58D-13CB-9D29-1EFB-1617031218E6}"/>
              </a:ext>
            </a:extLst>
          </p:cNvPr>
          <p:cNvSpPr txBox="1"/>
          <p:nvPr/>
        </p:nvSpPr>
        <p:spPr>
          <a:xfrm>
            <a:off x="423885" y="1028700"/>
            <a:ext cx="538253" cy="3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pic>
        <p:nvPicPr>
          <p:cNvPr id="13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4039518E-43A8-B3EA-40B4-B369CF0D4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Beranda - Departemen Teknik Fisika">
            <a:extLst>
              <a:ext uri="{FF2B5EF4-FFF2-40B4-BE49-F238E27FC236}">
                <a16:creationId xmlns:a16="http://schemas.microsoft.com/office/drawing/2014/main" id="{DB0F3FCF-D0D8-4FCD-7BC7-9ADC60BE7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Vibrastic Lab">
            <a:extLst>
              <a:ext uri="{FF2B5EF4-FFF2-40B4-BE49-F238E27FC236}">
                <a16:creationId xmlns:a16="http://schemas.microsoft.com/office/drawing/2014/main" id="{78BFD019-EE36-2EA4-54F9-8E40C709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94706AD-6485-83FF-335D-C8DE9601B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762398"/>
              </p:ext>
            </p:extLst>
          </p:nvPr>
        </p:nvGraphicFramePr>
        <p:xfrm>
          <a:off x="1121974" y="2461996"/>
          <a:ext cx="16044052" cy="5754674"/>
        </p:xfrm>
        <a:graphic>
          <a:graphicData uri="http://schemas.openxmlformats.org/drawingml/2006/table">
            <a:tbl>
              <a:tblPr/>
              <a:tblGrid>
                <a:gridCol w="1134187">
                  <a:extLst>
                    <a:ext uri="{9D8B030D-6E8A-4147-A177-3AD203B41FA5}">
                      <a16:colId xmlns:a16="http://schemas.microsoft.com/office/drawing/2014/main" val="1916247750"/>
                    </a:ext>
                  </a:extLst>
                </a:gridCol>
                <a:gridCol w="5080217">
                  <a:extLst>
                    <a:ext uri="{9D8B030D-6E8A-4147-A177-3AD203B41FA5}">
                      <a16:colId xmlns:a16="http://schemas.microsoft.com/office/drawing/2014/main" val="2459074425"/>
                    </a:ext>
                  </a:extLst>
                </a:gridCol>
                <a:gridCol w="614353">
                  <a:extLst>
                    <a:ext uri="{9D8B030D-6E8A-4147-A177-3AD203B41FA5}">
                      <a16:colId xmlns:a16="http://schemas.microsoft.com/office/drawing/2014/main" val="12483734"/>
                    </a:ext>
                  </a:extLst>
                </a:gridCol>
                <a:gridCol w="614353">
                  <a:extLst>
                    <a:ext uri="{9D8B030D-6E8A-4147-A177-3AD203B41FA5}">
                      <a16:colId xmlns:a16="http://schemas.microsoft.com/office/drawing/2014/main" val="3672532010"/>
                    </a:ext>
                  </a:extLst>
                </a:gridCol>
                <a:gridCol w="614353">
                  <a:extLst>
                    <a:ext uri="{9D8B030D-6E8A-4147-A177-3AD203B41FA5}">
                      <a16:colId xmlns:a16="http://schemas.microsoft.com/office/drawing/2014/main" val="580082910"/>
                    </a:ext>
                  </a:extLst>
                </a:gridCol>
                <a:gridCol w="614353">
                  <a:extLst>
                    <a:ext uri="{9D8B030D-6E8A-4147-A177-3AD203B41FA5}">
                      <a16:colId xmlns:a16="http://schemas.microsoft.com/office/drawing/2014/main" val="2668622977"/>
                    </a:ext>
                  </a:extLst>
                </a:gridCol>
                <a:gridCol w="614353">
                  <a:extLst>
                    <a:ext uri="{9D8B030D-6E8A-4147-A177-3AD203B41FA5}">
                      <a16:colId xmlns:a16="http://schemas.microsoft.com/office/drawing/2014/main" val="37097406"/>
                    </a:ext>
                  </a:extLst>
                </a:gridCol>
                <a:gridCol w="614353">
                  <a:extLst>
                    <a:ext uri="{9D8B030D-6E8A-4147-A177-3AD203B41FA5}">
                      <a16:colId xmlns:a16="http://schemas.microsoft.com/office/drawing/2014/main" val="225454229"/>
                    </a:ext>
                  </a:extLst>
                </a:gridCol>
                <a:gridCol w="614353">
                  <a:extLst>
                    <a:ext uri="{9D8B030D-6E8A-4147-A177-3AD203B41FA5}">
                      <a16:colId xmlns:a16="http://schemas.microsoft.com/office/drawing/2014/main" val="4018819083"/>
                    </a:ext>
                  </a:extLst>
                </a:gridCol>
                <a:gridCol w="614353">
                  <a:extLst>
                    <a:ext uri="{9D8B030D-6E8A-4147-A177-3AD203B41FA5}">
                      <a16:colId xmlns:a16="http://schemas.microsoft.com/office/drawing/2014/main" val="3188047050"/>
                    </a:ext>
                  </a:extLst>
                </a:gridCol>
                <a:gridCol w="614353">
                  <a:extLst>
                    <a:ext uri="{9D8B030D-6E8A-4147-A177-3AD203B41FA5}">
                      <a16:colId xmlns:a16="http://schemas.microsoft.com/office/drawing/2014/main" val="2598822123"/>
                    </a:ext>
                  </a:extLst>
                </a:gridCol>
                <a:gridCol w="614353">
                  <a:extLst>
                    <a:ext uri="{9D8B030D-6E8A-4147-A177-3AD203B41FA5}">
                      <a16:colId xmlns:a16="http://schemas.microsoft.com/office/drawing/2014/main" val="3370634780"/>
                    </a:ext>
                  </a:extLst>
                </a:gridCol>
                <a:gridCol w="614353">
                  <a:extLst>
                    <a:ext uri="{9D8B030D-6E8A-4147-A177-3AD203B41FA5}">
                      <a16:colId xmlns:a16="http://schemas.microsoft.com/office/drawing/2014/main" val="1643072482"/>
                    </a:ext>
                  </a:extLst>
                </a:gridCol>
                <a:gridCol w="614353">
                  <a:extLst>
                    <a:ext uri="{9D8B030D-6E8A-4147-A177-3AD203B41FA5}">
                      <a16:colId xmlns:a16="http://schemas.microsoft.com/office/drawing/2014/main" val="1547712470"/>
                    </a:ext>
                  </a:extLst>
                </a:gridCol>
                <a:gridCol w="614353">
                  <a:extLst>
                    <a:ext uri="{9D8B030D-6E8A-4147-A177-3AD203B41FA5}">
                      <a16:colId xmlns:a16="http://schemas.microsoft.com/office/drawing/2014/main" val="2246188778"/>
                    </a:ext>
                  </a:extLst>
                </a:gridCol>
                <a:gridCol w="614353">
                  <a:extLst>
                    <a:ext uri="{9D8B030D-6E8A-4147-A177-3AD203B41FA5}">
                      <a16:colId xmlns:a16="http://schemas.microsoft.com/office/drawing/2014/main" val="2794920835"/>
                    </a:ext>
                  </a:extLst>
                </a:gridCol>
                <a:gridCol w="614353">
                  <a:extLst>
                    <a:ext uri="{9D8B030D-6E8A-4147-A177-3AD203B41FA5}">
                      <a16:colId xmlns:a16="http://schemas.microsoft.com/office/drawing/2014/main" val="2918961517"/>
                    </a:ext>
                  </a:extLst>
                </a:gridCol>
                <a:gridCol w="614353">
                  <a:extLst>
                    <a:ext uri="{9D8B030D-6E8A-4147-A177-3AD203B41FA5}">
                      <a16:colId xmlns:a16="http://schemas.microsoft.com/office/drawing/2014/main" val="2260700195"/>
                    </a:ext>
                  </a:extLst>
                </a:gridCol>
              </a:tblGrid>
              <a:tr h="46976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Poppins Bold" panose="00000800000000000000" pitchFamily="2" charset="0"/>
                          <a:cs typeface="Poppins Bold" panose="00000800000000000000" pitchFamily="2" charset="0"/>
                        </a:rPr>
                        <a:t>No</a:t>
                      </a:r>
                      <a:endParaRPr lang="en-ID" sz="2100" b="1" i="0" u="none" strike="noStrike" dirty="0">
                        <a:solidFill>
                          <a:srgbClr val="000000"/>
                        </a:solidFill>
                        <a:effectLst/>
                        <a:latin typeface="Poppins Bold" panose="00000800000000000000" pitchFamily="2" charset="0"/>
                        <a:cs typeface="Poppins Bold" panose="00000800000000000000" pitchFamily="2" charset="0"/>
                      </a:endParaRPr>
                    </a:p>
                  </a:txBody>
                  <a:tcPr marL="97167" marR="97167" marT="48584" marB="4858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Poppins Bold" panose="00000800000000000000" pitchFamily="2" charset="0"/>
                          <a:cs typeface="Poppins Bold" panose="00000800000000000000" pitchFamily="2" charset="0"/>
                        </a:rPr>
                        <a:t>Kegiatan</a:t>
                      </a:r>
                      <a:endParaRPr lang="en-ID" sz="2100" b="1" i="0" u="none" strike="noStrike" dirty="0">
                        <a:solidFill>
                          <a:srgbClr val="000000"/>
                        </a:solidFill>
                        <a:effectLst/>
                        <a:latin typeface="Poppins Bold" panose="00000800000000000000" pitchFamily="2" charset="0"/>
                        <a:cs typeface="Poppins Bold" panose="00000800000000000000" pitchFamily="2" charset="0"/>
                      </a:endParaRPr>
                    </a:p>
                  </a:txBody>
                  <a:tcPr marL="97167" marR="97167" marT="48584" marB="4858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Poppins Bold" panose="00000800000000000000" pitchFamily="2" charset="0"/>
                          <a:cs typeface="Poppins Bold" panose="00000800000000000000" pitchFamily="2" charset="0"/>
                        </a:rPr>
                        <a:t>Bulan ke-1</a:t>
                      </a:r>
                      <a:endParaRPr lang="en-ID" sz="1900" b="1" i="0" u="none" strike="noStrike" dirty="0">
                        <a:solidFill>
                          <a:srgbClr val="000000"/>
                        </a:solidFill>
                        <a:effectLst/>
                        <a:latin typeface="Poppins Bold" panose="00000800000000000000" pitchFamily="2" charset="0"/>
                        <a:cs typeface="Poppins Bold" panose="00000800000000000000" pitchFamily="2" charset="0"/>
                      </a:endParaRPr>
                    </a:p>
                  </a:txBody>
                  <a:tcPr marL="97167" marR="97167" marT="48584" marB="4858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Poppins Bold" panose="00000800000000000000" pitchFamily="2" charset="0"/>
                          <a:cs typeface="Poppins Bold" panose="00000800000000000000" pitchFamily="2" charset="0"/>
                        </a:rPr>
                        <a:t>Bulan ke-2</a:t>
                      </a:r>
                      <a:endParaRPr lang="en-ID" sz="1900" b="1" i="0" u="none" strike="noStrike">
                        <a:solidFill>
                          <a:srgbClr val="000000"/>
                        </a:solidFill>
                        <a:effectLst/>
                        <a:latin typeface="Poppins Bold" panose="00000800000000000000" pitchFamily="2" charset="0"/>
                        <a:cs typeface="Poppins Bold" panose="00000800000000000000" pitchFamily="2" charset="0"/>
                      </a:endParaRPr>
                    </a:p>
                  </a:txBody>
                  <a:tcPr marL="97167" marR="97167" marT="48584" marB="4858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Poppins Bold" panose="00000800000000000000" pitchFamily="2" charset="0"/>
                          <a:cs typeface="Poppins Bold" panose="00000800000000000000" pitchFamily="2" charset="0"/>
                        </a:rPr>
                        <a:t>Bulan ke-3</a:t>
                      </a:r>
                      <a:endParaRPr lang="en-ID" sz="1900" b="1" i="0" u="none" strike="noStrike">
                        <a:solidFill>
                          <a:srgbClr val="000000"/>
                        </a:solidFill>
                        <a:effectLst/>
                        <a:latin typeface="Poppins Bold" panose="00000800000000000000" pitchFamily="2" charset="0"/>
                        <a:cs typeface="Poppins Bold" panose="00000800000000000000" pitchFamily="2" charset="0"/>
                      </a:endParaRPr>
                    </a:p>
                  </a:txBody>
                  <a:tcPr marL="97167" marR="97167" marT="48584" marB="4858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Poppins Bold" panose="00000800000000000000" pitchFamily="2" charset="0"/>
                          <a:cs typeface="Poppins Bold" panose="00000800000000000000" pitchFamily="2" charset="0"/>
                        </a:rPr>
                        <a:t>Bulan ke-4</a:t>
                      </a:r>
                      <a:endParaRPr lang="en-ID" sz="1900" b="1" i="0" u="none" strike="noStrike">
                        <a:solidFill>
                          <a:srgbClr val="000000"/>
                        </a:solidFill>
                        <a:effectLst/>
                        <a:latin typeface="Poppins Bold" panose="00000800000000000000" pitchFamily="2" charset="0"/>
                        <a:cs typeface="Poppins Bold" panose="00000800000000000000" pitchFamily="2" charset="0"/>
                      </a:endParaRPr>
                    </a:p>
                  </a:txBody>
                  <a:tcPr marL="97167" marR="97167" marT="48584" marB="4858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921493"/>
                  </a:ext>
                </a:extLst>
              </a:tr>
              <a:tr h="382789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Poppins Bold" panose="00000800000000000000" pitchFamily="2" charset="0"/>
                          <a:cs typeface="Poppins Bold" panose="00000800000000000000" pitchFamily="2" charset="0"/>
                        </a:rPr>
                        <a:t>1</a:t>
                      </a:r>
                      <a:endParaRPr lang="en-ID" sz="2100" b="1" i="0" u="none" strike="noStrike">
                        <a:solidFill>
                          <a:srgbClr val="000000"/>
                        </a:solidFill>
                        <a:effectLst/>
                        <a:latin typeface="Poppins Bold" panose="00000800000000000000" pitchFamily="2" charset="0"/>
                        <a:cs typeface="Poppins Bold" panose="000008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Poppins Bold" panose="00000800000000000000" pitchFamily="2" charset="0"/>
                          <a:cs typeface="Poppins Bold" panose="00000800000000000000" pitchFamily="2" charset="0"/>
                        </a:rPr>
                        <a:t>2</a:t>
                      </a:r>
                      <a:endParaRPr lang="en-ID" sz="2100" b="1" i="0" u="none" strike="noStrike">
                        <a:solidFill>
                          <a:srgbClr val="000000"/>
                        </a:solidFill>
                        <a:effectLst/>
                        <a:latin typeface="Poppins Bold" panose="00000800000000000000" pitchFamily="2" charset="0"/>
                        <a:cs typeface="Poppins Bold" panose="000008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Poppins Bold" panose="00000800000000000000" pitchFamily="2" charset="0"/>
                          <a:cs typeface="Poppins Bold" panose="00000800000000000000" pitchFamily="2" charset="0"/>
                        </a:rPr>
                        <a:t>3</a:t>
                      </a:r>
                      <a:endParaRPr lang="en-ID" sz="2100" b="1" i="0" u="none" strike="noStrike">
                        <a:solidFill>
                          <a:srgbClr val="000000"/>
                        </a:solidFill>
                        <a:effectLst/>
                        <a:latin typeface="Poppins Bold" panose="00000800000000000000" pitchFamily="2" charset="0"/>
                        <a:cs typeface="Poppins Bold" panose="000008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Poppins Bold" panose="00000800000000000000" pitchFamily="2" charset="0"/>
                          <a:cs typeface="Poppins Bold" panose="00000800000000000000" pitchFamily="2" charset="0"/>
                        </a:rPr>
                        <a:t>4</a:t>
                      </a:r>
                      <a:endParaRPr lang="en-ID" sz="2100" b="1" i="0" u="none" strike="noStrike">
                        <a:solidFill>
                          <a:srgbClr val="000000"/>
                        </a:solidFill>
                        <a:effectLst/>
                        <a:latin typeface="Poppins Bold" panose="00000800000000000000" pitchFamily="2" charset="0"/>
                        <a:cs typeface="Poppins Bold" panose="000008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Poppins Bold" panose="00000800000000000000" pitchFamily="2" charset="0"/>
                          <a:cs typeface="Poppins Bold" panose="00000800000000000000" pitchFamily="2" charset="0"/>
                        </a:rPr>
                        <a:t>1</a:t>
                      </a:r>
                      <a:endParaRPr lang="en-ID" sz="2100" b="1" i="0" u="none" strike="noStrike">
                        <a:solidFill>
                          <a:srgbClr val="000000"/>
                        </a:solidFill>
                        <a:effectLst/>
                        <a:latin typeface="Poppins Bold" panose="00000800000000000000" pitchFamily="2" charset="0"/>
                        <a:cs typeface="Poppins Bold" panose="000008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Poppins Bold" panose="00000800000000000000" pitchFamily="2" charset="0"/>
                          <a:cs typeface="Poppins Bold" panose="00000800000000000000" pitchFamily="2" charset="0"/>
                        </a:rPr>
                        <a:t>2</a:t>
                      </a:r>
                      <a:endParaRPr lang="en-ID" sz="2100" b="1" i="0" u="none" strike="noStrike">
                        <a:solidFill>
                          <a:srgbClr val="000000"/>
                        </a:solidFill>
                        <a:effectLst/>
                        <a:latin typeface="Poppins Bold" panose="00000800000000000000" pitchFamily="2" charset="0"/>
                        <a:cs typeface="Poppins Bold" panose="000008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Poppins Bold" panose="00000800000000000000" pitchFamily="2" charset="0"/>
                          <a:cs typeface="Poppins Bold" panose="00000800000000000000" pitchFamily="2" charset="0"/>
                        </a:rPr>
                        <a:t>3</a:t>
                      </a:r>
                      <a:endParaRPr lang="en-ID" sz="2100" b="1" i="0" u="none" strike="noStrike">
                        <a:solidFill>
                          <a:srgbClr val="000000"/>
                        </a:solidFill>
                        <a:effectLst/>
                        <a:latin typeface="Poppins Bold" panose="00000800000000000000" pitchFamily="2" charset="0"/>
                        <a:cs typeface="Poppins Bold" panose="000008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Poppins Bold" panose="00000800000000000000" pitchFamily="2" charset="0"/>
                          <a:cs typeface="Poppins Bold" panose="00000800000000000000" pitchFamily="2" charset="0"/>
                        </a:rPr>
                        <a:t>4</a:t>
                      </a:r>
                      <a:endParaRPr lang="en-ID" sz="2100" b="1" i="0" u="none" strike="noStrike" dirty="0">
                        <a:solidFill>
                          <a:srgbClr val="000000"/>
                        </a:solidFill>
                        <a:effectLst/>
                        <a:latin typeface="Poppins Bold" panose="00000800000000000000" pitchFamily="2" charset="0"/>
                        <a:cs typeface="Poppins Bold" panose="000008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Poppins Bold" panose="00000800000000000000" pitchFamily="2" charset="0"/>
                          <a:cs typeface="Poppins Bold" panose="00000800000000000000" pitchFamily="2" charset="0"/>
                        </a:rPr>
                        <a:t>1</a:t>
                      </a:r>
                      <a:endParaRPr lang="en-ID" sz="2100" b="1" i="0" u="none" strike="noStrike" dirty="0">
                        <a:solidFill>
                          <a:srgbClr val="000000"/>
                        </a:solidFill>
                        <a:effectLst/>
                        <a:latin typeface="Poppins Bold" panose="00000800000000000000" pitchFamily="2" charset="0"/>
                        <a:cs typeface="Poppins Bold" panose="000008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Poppins Bold" panose="00000800000000000000" pitchFamily="2" charset="0"/>
                          <a:cs typeface="Poppins Bold" panose="00000800000000000000" pitchFamily="2" charset="0"/>
                        </a:rPr>
                        <a:t>2</a:t>
                      </a:r>
                      <a:endParaRPr lang="en-ID" sz="2100" b="1" i="0" u="none" strike="noStrike" dirty="0">
                        <a:solidFill>
                          <a:srgbClr val="000000"/>
                        </a:solidFill>
                        <a:effectLst/>
                        <a:latin typeface="Poppins Bold" panose="00000800000000000000" pitchFamily="2" charset="0"/>
                        <a:cs typeface="Poppins Bold" panose="000008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Poppins Bold" panose="00000800000000000000" pitchFamily="2" charset="0"/>
                          <a:cs typeface="Poppins Bold" panose="00000800000000000000" pitchFamily="2" charset="0"/>
                        </a:rPr>
                        <a:t>3</a:t>
                      </a:r>
                      <a:endParaRPr lang="en-ID" sz="2100" b="1" i="0" u="none" strike="noStrike">
                        <a:solidFill>
                          <a:srgbClr val="000000"/>
                        </a:solidFill>
                        <a:effectLst/>
                        <a:latin typeface="Poppins Bold" panose="00000800000000000000" pitchFamily="2" charset="0"/>
                        <a:cs typeface="Poppins Bold" panose="000008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Poppins Bold" panose="00000800000000000000" pitchFamily="2" charset="0"/>
                          <a:cs typeface="Poppins Bold" panose="00000800000000000000" pitchFamily="2" charset="0"/>
                        </a:rPr>
                        <a:t>4</a:t>
                      </a:r>
                      <a:endParaRPr lang="en-ID" sz="2100" b="1" i="0" u="none" strike="noStrike">
                        <a:solidFill>
                          <a:srgbClr val="000000"/>
                        </a:solidFill>
                        <a:effectLst/>
                        <a:latin typeface="Poppins Bold" panose="00000800000000000000" pitchFamily="2" charset="0"/>
                        <a:cs typeface="Poppins Bold" panose="000008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Poppins Bold" panose="00000800000000000000" pitchFamily="2" charset="0"/>
                          <a:cs typeface="Poppins Bold" panose="00000800000000000000" pitchFamily="2" charset="0"/>
                        </a:rPr>
                        <a:t>1</a:t>
                      </a:r>
                      <a:endParaRPr lang="en-ID" sz="2100" b="1" i="0" u="none" strike="noStrike">
                        <a:solidFill>
                          <a:srgbClr val="000000"/>
                        </a:solidFill>
                        <a:effectLst/>
                        <a:latin typeface="Poppins Bold" panose="00000800000000000000" pitchFamily="2" charset="0"/>
                        <a:cs typeface="Poppins Bold" panose="000008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Poppins Bold" panose="00000800000000000000" pitchFamily="2" charset="0"/>
                          <a:cs typeface="Poppins Bold" panose="00000800000000000000" pitchFamily="2" charset="0"/>
                        </a:rPr>
                        <a:t>2</a:t>
                      </a:r>
                      <a:endParaRPr lang="en-ID" sz="2100" b="1" i="0" u="none" strike="noStrike">
                        <a:solidFill>
                          <a:srgbClr val="000000"/>
                        </a:solidFill>
                        <a:effectLst/>
                        <a:latin typeface="Poppins Bold" panose="00000800000000000000" pitchFamily="2" charset="0"/>
                        <a:cs typeface="Poppins Bold" panose="000008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Poppins Bold" panose="00000800000000000000" pitchFamily="2" charset="0"/>
                          <a:cs typeface="Poppins Bold" panose="00000800000000000000" pitchFamily="2" charset="0"/>
                        </a:rPr>
                        <a:t>3</a:t>
                      </a:r>
                      <a:endParaRPr lang="en-ID" sz="2100" b="1" i="0" u="none" strike="noStrike">
                        <a:solidFill>
                          <a:srgbClr val="000000"/>
                        </a:solidFill>
                        <a:effectLst/>
                        <a:latin typeface="Poppins Bold" panose="00000800000000000000" pitchFamily="2" charset="0"/>
                        <a:cs typeface="Poppins Bold" panose="000008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Poppins Bold" panose="00000800000000000000" pitchFamily="2" charset="0"/>
                          <a:cs typeface="Poppins Bold" panose="00000800000000000000" pitchFamily="2" charset="0"/>
                        </a:rPr>
                        <a:t>4</a:t>
                      </a:r>
                      <a:endParaRPr lang="en-ID" sz="2100" b="1" i="0" u="none" strike="noStrike" dirty="0">
                        <a:solidFill>
                          <a:srgbClr val="000000"/>
                        </a:solidFill>
                        <a:effectLst/>
                        <a:latin typeface="Poppins Bold" panose="00000800000000000000" pitchFamily="2" charset="0"/>
                        <a:cs typeface="Poppins Bold" panose="000008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391740"/>
                  </a:ext>
                </a:extLst>
              </a:tr>
              <a:tr h="737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1.</a:t>
                      </a:r>
                      <a:endParaRPr lang="en-ID" sz="2600" b="0" i="0" u="none" strike="noStrike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Data Ingestion</a:t>
                      </a:r>
                      <a:endParaRPr lang="en-ID" sz="2600" b="0" i="0" u="none" strike="noStrike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532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688008"/>
                  </a:ext>
                </a:extLst>
              </a:tr>
              <a:tr h="13203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2.</a:t>
                      </a:r>
                      <a:endParaRPr lang="en-ID" sz="2600" b="0" i="0" u="none" strike="noStrike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Data Exploration and Understanding</a:t>
                      </a:r>
                      <a:endParaRPr lang="en-ID" sz="2600" b="0" i="0" u="none" strike="noStrike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532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532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157848"/>
                  </a:ext>
                </a:extLst>
              </a:tr>
              <a:tr h="7915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3.</a:t>
                      </a:r>
                      <a:endParaRPr lang="en-ID" sz="2600" b="0" i="0" u="none" strike="noStrike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Data Pre-Processing and Feature Engineering</a:t>
                      </a:r>
                      <a:endParaRPr lang="en-ID" sz="2600" b="0" i="0" u="none" strike="noStrike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532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532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532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532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278405"/>
                  </a:ext>
                </a:extLst>
              </a:tr>
              <a:tr h="402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4.</a:t>
                      </a:r>
                      <a:endParaRPr lang="en-ID" sz="2600" b="0" i="0" u="none" strike="noStrike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Model Building and Selection</a:t>
                      </a:r>
                      <a:endParaRPr lang="en-ID" sz="2600" b="0" i="0" u="none" strike="noStrike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532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532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532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532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532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327029"/>
                  </a:ext>
                </a:extLst>
              </a:tr>
              <a:tr h="402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5.</a:t>
                      </a:r>
                      <a:endParaRPr lang="en-ID" sz="2600" b="0" i="0" u="none" strike="noStrike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Model Deployment</a:t>
                      </a:r>
                      <a:endParaRPr lang="en-ID" sz="2600" b="0" i="0" u="none" strike="noStrike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532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336995"/>
                  </a:ext>
                </a:extLst>
              </a:tr>
              <a:tr h="7915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6.</a:t>
                      </a:r>
                      <a:endParaRPr lang="en-ID" sz="2600" b="0" i="0" u="none" strike="noStrike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Forecasting Solution Acceptance</a:t>
                      </a:r>
                      <a:endParaRPr lang="en-ID" sz="2600" b="0" i="0" u="none" strike="noStrike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532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532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986151"/>
                  </a:ext>
                </a:extLst>
              </a:tr>
              <a:tr h="4028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7.</a:t>
                      </a:r>
                      <a:endParaRPr lang="en-ID" sz="2600" b="0" i="0" u="none" strike="noStrike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Report Writing</a:t>
                      </a:r>
                      <a:endParaRPr lang="en-ID" sz="2600" b="0" i="0" u="none" strike="noStrike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532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ID" sz="2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178" marR="14178" marT="141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53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20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577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91CC67-1D82-0F1D-5A7D-0A687D8F5910}"/>
              </a:ext>
            </a:extLst>
          </p:cNvPr>
          <p:cNvSpPr txBox="1"/>
          <p:nvPr/>
        </p:nvSpPr>
        <p:spPr>
          <a:xfrm>
            <a:off x="4029282" y="4403271"/>
            <a:ext cx="103165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latin typeface="Poppins Bold" panose="00000800000000000000" pitchFamily="2" charset="0"/>
                <a:cs typeface="Poppins Bold" panose="00000800000000000000" pitchFamily="2" charset="0"/>
              </a:rPr>
              <a:t>Thank You</a:t>
            </a:r>
            <a:endParaRPr lang="en-US" sz="6600" b="1" i="1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A940F9-F577-EA93-091E-F4385410CCB4}"/>
              </a:ext>
            </a:extLst>
          </p:cNvPr>
          <p:cNvGrpSpPr/>
          <p:nvPr/>
        </p:nvGrpSpPr>
        <p:grpSpPr>
          <a:xfrm>
            <a:off x="7956891" y="5977569"/>
            <a:ext cx="2628589" cy="765959"/>
            <a:chOff x="6998592" y="279719"/>
            <a:chExt cx="1530466" cy="445972"/>
          </a:xfrm>
        </p:grpSpPr>
        <p:pic>
          <p:nvPicPr>
            <p:cNvPr id="24" name="Picture 23" descr="lambang-its-png-v2">
              <a:extLst>
                <a:ext uri="{FF2B5EF4-FFF2-40B4-BE49-F238E27FC236}">
                  <a16:creationId xmlns:a16="http://schemas.microsoft.com/office/drawing/2014/main" id="{8840E198-1F6D-31AA-AD45-802C80C8B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8592" y="279719"/>
              <a:ext cx="440509" cy="440594"/>
            </a:xfrm>
            <a:prstGeom prst="rect">
              <a:avLst/>
            </a:prstGeom>
          </p:spPr>
        </p:pic>
        <p:pic>
          <p:nvPicPr>
            <p:cNvPr id="25" name="Picture 24" descr="TF">
              <a:extLst>
                <a:ext uri="{FF2B5EF4-FFF2-40B4-BE49-F238E27FC236}">
                  <a16:creationId xmlns:a16="http://schemas.microsoft.com/office/drawing/2014/main" id="{1C674D4E-6250-CFB1-F506-4C2A78211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8467" y="285183"/>
              <a:ext cx="490717" cy="435130"/>
            </a:xfrm>
            <a:prstGeom prst="rect">
              <a:avLst/>
            </a:prstGeom>
          </p:spPr>
        </p:pic>
        <p:pic>
          <p:nvPicPr>
            <p:cNvPr id="26" name="Picture 25" descr="Logo&#10;&#10;Description automatically generated">
              <a:extLst>
                <a:ext uri="{FF2B5EF4-FFF2-40B4-BE49-F238E27FC236}">
                  <a16:creationId xmlns:a16="http://schemas.microsoft.com/office/drawing/2014/main" id="{CC6DE8A3-8351-F766-2B12-0AC2100E3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8550" y="285183"/>
              <a:ext cx="440508" cy="440508"/>
            </a:xfrm>
            <a:prstGeom prst="rect">
              <a:avLst/>
            </a:prstGeom>
          </p:spPr>
        </p:pic>
      </p:grpSp>
      <p:grpSp>
        <p:nvGrpSpPr>
          <p:cNvPr id="2" name="Google Shape;7390;p94">
            <a:extLst>
              <a:ext uri="{FF2B5EF4-FFF2-40B4-BE49-F238E27FC236}">
                <a16:creationId xmlns:a16="http://schemas.microsoft.com/office/drawing/2014/main" id="{49B89E37-014F-3AD1-277C-3A9D97F4200D}"/>
              </a:ext>
            </a:extLst>
          </p:cNvPr>
          <p:cNvGrpSpPr/>
          <p:nvPr/>
        </p:nvGrpSpPr>
        <p:grpSpPr>
          <a:xfrm>
            <a:off x="8162947" y="1787189"/>
            <a:ext cx="2044178" cy="2013764"/>
            <a:chOff x="-60991775" y="3376900"/>
            <a:chExt cx="315850" cy="311150"/>
          </a:xfrm>
          <a:solidFill>
            <a:schemeClr val="tx1"/>
          </a:solidFill>
        </p:grpSpPr>
        <p:sp>
          <p:nvSpPr>
            <p:cNvPr id="3" name="Google Shape;7391;p94">
              <a:extLst>
                <a:ext uri="{FF2B5EF4-FFF2-40B4-BE49-F238E27FC236}">
                  <a16:creationId xmlns:a16="http://schemas.microsoft.com/office/drawing/2014/main" id="{8C8A7D37-DEDA-3AB8-EC53-A5CD03EB1B47}"/>
                </a:ext>
              </a:extLst>
            </p:cNvPr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4" name="Google Shape;7392;p94">
              <a:extLst>
                <a:ext uri="{FF2B5EF4-FFF2-40B4-BE49-F238E27FC236}">
                  <a16:creationId xmlns:a16="http://schemas.microsoft.com/office/drawing/2014/main" id="{363A5B7E-8B87-5E84-3F92-107D1D901D41}"/>
                </a:ext>
              </a:extLst>
            </p:cNvPr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7" name="Google Shape;7393;p94">
              <a:extLst>
                <a:ext uri="{FF2B5EF4-FFF2-40B4-BE49-F238E27FC236}">
                  <a16:creationId xmlns:a16="http://schemas.microsoft.com/office/drawing/2014/main" id="{85A10C08-E50A-6543-6657-8D8202DAAEB4}"/>
                </a:ext>
              </a:extLst>
            </p:cNvPr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</p:grpSp>
      <p:grpSp>
        <p:nvGrpSpPr>
          <p:cNvPr id="6" name="Group 2">
            <a:extLst>
              <a:ext uri="{FF2B5EF4-FFF2-40B4-BE49-F238E27FC236}">
                <a16:creationId xmlns:a16="http://schemas.microsoft.com/office/drawing/2014/main" id="{FD0115A2-0E59-F020-4B30-235C5E38BA5A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D7078FAC-810A-6A87-2DFA-0E44BA3AE99A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13524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3076" y="2754791"/>
            <a:ext cx="5226651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57773" y="2754791"/>
            <a:ext cx="4099837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8326" y="1699228"/>
            <a:ext cx="536674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Bar Chart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57773" y="1699228"/>
            <a:ext cx="536674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Pie Chart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3076" y="7136130"/>
            <a:ext cx="6368442" cy="213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57773" y="7136130"/>
            <a:ext cx="5912892" cy="213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15823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Research Results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Research Background &amp; Motivation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3</a:t>
            </a:r>
          </a:p>
        </p:txBody>
      </p:sp>
      <p:pic>
        <p:nvPicPr>
          <p:cNvPr id="13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F257B434-A8CE-99BE-F2E8-5AA6C04CF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Beranda - Departemen Teknik Fisika">
            <a:extLst>
              <a:ext uri="{FF2B5EF4-FFF2-40B4-BE49-F238E27FC236}">
                <a16:creationId xmlns:a16="http://schemas.microsoft.com/office/drawing/2014/main" id="{E09EE1C9-C15C-38D9-9B5E-09B3B9887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Vibrastic Lab">
            <a:extLst>
              <a:ext uri="{FF2B5EF4-FFF2-40B4-BE49-F238E27FC236}">
                <a16:creationId xmlns:a16="http://schemas.microsoft.com/office/drawing/2014/main" id="{A3C1D9B9-D8C6-A81F-737C-68E13E192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89C6840D-43BA-4D79-95E5-51835B74142B}"/>
              </a:ext>
            </a:extLst>
          </p:cNvPr>
          <p:cNvSpPr txBox="1"/>
          <p:nvPr/>
        </p:nvSpPr>
        <p:spPr>
          <a:xfrm>
            <a:off x="12801600" y="2552700"/>
            <a:ext cx="4385450" cy="5491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Poppins Light" panose="00000400000000000000" pitchFamily="2" charset="0"/>
                <a:ea typeface="Calibri" panose="020F0502020204030204" pitchFamily="34" charset="0"/>
                <a:cs typeface="Poppins Light" panose="00000400000000000000" pitchFamily="2" charset="0"/>
              </a:rPr>
              <a:t>Ash fall is one of the problem generated by Volcanic Eruption</a:t>
            </a:r>
          </a:p>
          <a:p>
            <a:pPr marL="457200" indent="-457200">
              <a:lnSpc>
                <a:spcPts val="4320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Poppins Light" panose="00000400000000000000" pitchFamily="2" charset="0"/>
              <a:ea typeface="Calibri" panose="020F0502020204030204" pitchFamily="34" charset="0"/>
              <a:cs typeface="Poppins Light" panose="00000400000000000000" pitchFamily="2" charset="0"/>
            </a:endParaRPr>
          </a:p>
          <a:p>
            <a:pPr marL="457200" indent="-457200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Poppins Light" panose="00000400000000000000" pitchFamily="2" charset="0"/>
                <a:ea typeface="Calibri" panose="020F0502020204030204" pitchFamily="34" charset="0"/>
                <a:cs typeface="Poppins Light" panose="00000400000000000000" pitchFamily="2" charset="0"/>
              </a:rPr>
              <a:t>It creates human causalities, damages livestock, buildings, and disrupt aviation</a:t>
            </a:r>
            <a:endParaRPr lang="en-ID" sz="32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01D71F-C68E-15D8-B66C-82CA1CAD9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802" y="2387296"/>
            <a:ext cx="11103302" cy="63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70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689178"/>
            <a:ext cx="7706775" cy="859782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793397" y="4743130"/>
            <a:ext cx="536674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Title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93397" y="1699228"/>
            <a:ext cx="536674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Title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93397" y="5747879"/>
            <a:ext cx="6016426" cy="213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93397" y="2703978"/>
            <a:ext cx="6720458" cy="158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Poppins Medium"/>
              </a:rPr>
              <a:t>11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Research Results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93397" y="3605087"/>
            <a:ext cx="536674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Title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793397" y="4343136"/>
            <a:ext cx="7465903" cy="158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93397" y="6931481"/>
            <a:ext cx="536674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Title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93397" y="7669530"/>
            <a:ext cx="7465903" cy="158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93076" y="1028700"/>
            <a:ext cx="559121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Conclusion &amp; Discussions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V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3605087"/>
            <a:ext cx="536674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Title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3076" y="4343136"/>
            <a:ext cx="7465903" cy="158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3076" y="6931481"/>
            <a:ext cx="536674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Title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3076" y="7669530"/>
            <a:ext cx="7465903" cy="158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Lorem ipsum dolor sit amet, consectetur adipiscing elit, sed do eiusmod tempor incididunt ut labore et dolore magna aliqua.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3950" y="2506839"/>
            <a:ext cx="4108794" cy="292097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819713" y="1808318"/>
            <a:ext cx="2829791" cy="361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610726" y="2506839"/>
            <a:ext cx="4363942" cy="292097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53581" y="5845631"/>
            <a:ext cx="464857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Title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3581" y="6583680"/>
            <a:ext cx="4648574" cy="267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19713" y="5845631"/>
            <a:ext cx="464857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Title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19713" y="6583680"/>
            <a:ext cx="4648574" cy="267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10726" y="5845631"/>
            <a:ext cx="464857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Title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10726" y="6583680"/>
            <a:ext cx="4648574" cy="267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14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93076" y="1028700"/>
            <a:ext cx="5426637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Conclusion &amp; Discussions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V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6182" y="9836474"/>
            <a:ext cx="16855636" cy="450526"/>
            <a:chOff x="0" y="0"/>
            <a:chExt cx="5701783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3065796"/>
            <a:ext cx="9386462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248">
                <a:solidFill>
                  <a:srgbClr val="333333"/>
                </a:solidFill>
                <a:latin typeface="Poppins Bold"/>
              </a:rPr>
              <a:t>Thank you</a:t>
            </a:r>
          </a:p>
          <a:p>
            <a:pPr>
              <a:lnSpc>
                <a:spcPts val="9600"/>
              </a:lnSpc>
            </a:pPr>
            <a:r>
              <a:rPr lang="en-US" sz="8000" spc="248">
                <a:solidFill>
                  <a:srgbClr val="333333"/>
                </a:solidFill>
                <a:latin typeface="Poppins Bold"/>
              </a:rPr>
              <a:t>for listening!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15162" y="402916"/>
            <a:ext cx="29035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Medium"/>
              </a:rPr>
              <a:t>ADVISOR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15162" y="1069668"/>
            <a:ext cx="29035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Name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02916"/>
            <a:ext cx="39961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Medium"/>
              </a:rPr>
              <a:t>Day, Date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069668"/>
            <a:ext cx="39961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Department, University</a:t>
            </a:r>
          </a:p>
        </p:txBody>
      </p:sp>
      <p:sp>
        <p:nvSpPr>
          <p:cNvPr id="9" name="AutoShape 9"/>
          <p:cNvSpPr/>
          <p:nvPr/>
        </p:nvSpPr>
        <p:spPr>
          <a:xfrm rot="-5400000">
            <a:off x="4989927" y="1071454"/>
            <a:ext cx="2161958" cy="0"/>
          </a:xfrm>
          <a:prstGeom prst="line">
            <a:avLst/>
          </a:prstGeom>
          <a:ln w="19050" cap="rnd">
            <a:solidFill>
              <a:srgbClr val="ED721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0" name="AutoShape 10"/>
          <p:cNvSpPr/>
          <p:nvPr/>
        </p:nvSpPr>
        <p:spPr>
          <a:xfrm rot="-5400000">
            <a:off x="12811075" y="1071454"/>
            <a:ext cx="2161958" cy="0"/>
          </a:xfrm>
          <a:prstGeom prst="line">
            <a:avLst/>
          </a:prstGeom>
          <a:ln w="19050" cap="rnd">
            <a:solidFill>
              <a:srgbClr val="ED721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1" name="TextBox 11"/>
          <p:cNvSpPr txBox="1"/>
          <p:nvPr/>
        </p:nvSpPr>
        <p:spPr>
          <a:xfrm>
            <a:off x="14355767" y="402916"/>
            <a:ext cx="29035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Medium"/>
              </a:rPr>
              <a:t>STUDENT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55767" y="1069668"/>
            <a:ext cx="2903533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Name</a:t>
            </a:r>
          </a:p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Student ID</a:t>
            </a:r>
          </a:p>
        </p:txBody>
      </p:sp>
      <p:sp>
        <p:nvSpPr>
          <p:cNvPr id="13" name="AutoShape 13"/>
          <p:cNvSpPr/>
          <p:nvPr/>
        </p:nvSpPr>
        <p:spPr>
          <a:xfrm>
            <a:off x="716182" y="2176246"/>
            <a:ext cx="16855636" cy="0"/>
          </a:xfrm>
          <a:prstGeom prst="line">
            <a:avLst/>
          </a:prstGeom>
          <a:ln w="19050" cap="rnd">
            <a:solidFill>
              <a:srgbClr val="ED721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DB879308-F35F-B614-512A-FDD5BC0537BB}"/>
              </a:ext>
            </a:extLst>
          </p:cNvPr>
          <p:cNvSpPr/>
          <p:nvPr/>
        </p:nvSpPr>
        <p:spPr>
          <a:xfrm>
            <a:off x="-43382" y="-30459"/>
            <a:ext cx="17642064" cy="10287000"/>
          </a:xfrm>
          <a:prstGeom prst="round1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glow rad="241300">
              <a:schemeClr val="tx1"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249EDA16-7D1C-6AF3-6818-5D359EE27541}"/>
              </a:ext>
            </a:extLst>
          </p:cNvPr>
          <p:cNvSpPr/>
          <p:nvPr/>
        </p:nvSpPr>
        <p:spPr>
          <a:xfrm>
            <a:off x="0" y="-34290"/>
            <a:ext cx="13167360" cy="10287000"/>
          </a:xfrm>
          <a:prstGeom prst="round1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glow rad="241300">
              <a:schemeClr val="tx1"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4" name="Rectangle: Single Corner Rounded 13">
            <a:extLst>
              <a:ext uri="{FF2B5EF4-FFF2-40B4-BE49-F238E27FC236}">
                <a16:creationId xmlns:a16="http://schemas.microsoft.com/office/drawing/2014/main" id="{51D2DC24-C1C5-0C05-9259-B582C3ED8068}"/>
              </a:ext>
            </a:extLst>
          </p:cNvPr>
          <p:cNvSpPr/>
          <p:nvPr/>
        </p:nvSpPr>
        <p:spPr>
          <a:xfrm>
            <a:off x="0" y="-34290"/>
            <a:ext cx="8847990" cy="10287000"/>
          </a:xfrm>
          <a:prstGeom prst="round1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glow rad="241300">
              <a:schemeClr val="tx1"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3" name="Rectangle: Single Corner Rounded 12">
            <a:extLst>
              <a:ext uri="{FF2B5EF4-FFF2-40B4-BE49-F238E27FC236}">
                <a16:creationId xmlns:a16="http://schemas.microsoft.com/office/drawing/2014/main" id="{50157826-4C4B-FDB5-7EA4-87CA7B2123E5}"/>
              </a:ext>
            </a:extLst>
          </p:cNvPr>
          <p:cNvSpPr/>
          <p:nvPr/>
        </p:nvSpPr>
        <p:spPr>
          <a:xfrm>
            <a:off x="-21690" y="-38121"/>
            <a:ext cx="4438518" cy="10287000"/>
          </a:xfrm>
          <a:prstGeom prst="round1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glow rad="241300">
              <a:schemeClr val="tx1"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13776-C97D-2CEC-15C2-C0C6B24472BB}"/>
              </a:ext>
            </a:extLst>
          </p:cNvPr>
          <p:cNvSpPr txBox="1"/>
          <p:nvPr/>
        </p:nvSpPr>
        <p:spPr>
          <a:xfrm>
            <a:off x="401680" y="930440"/>
            <a:ext cx="380212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Convert infrasound data recorded at remote infrasound arrays to plume height</a:t>
            </a:r>
            <a:r>
              <a:rPr lang="en-US" sz="2700" dirty="0">
                <a:solidFill>
                  <a:schemeClr val="bg1"/>
                </a:solidFill>
              </a:rPr>
              <a:t>, through the calculation of acoustic power and exit velocity at the vent.</a:t>
            </a:r>
            <a:endParaRPr lang="en-ID" sz="27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485BEC-0AED-D2D8-6665-3FB60837453C}"/>
              </a:ext>
            </a:extLst>
          </p:cNvPr>
          <p:cNvSpPr txBox="1"/>
          <p:nvPr/>
        </p:nvSpPr>
        <p:spPr>
          <a:xfrm>
            <a:off x="440023" y="5189191"/>
            <a:ext cx="38021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Acoustic Power is accurate to measure Plume Height </a:t>
            </a:r>
            <a:r>
              <a:rPr lang="en-US" sz="2700" dirty="0">
                <a:solidFill>
                  <a:schemeClr val="bg1"/>
                </a:solidFill>
              </a:rPr>
              <a:t>and volcanic events </a:t>
            </a:r>
            <a:r>
              <a:rPr lang="en-US" sz="2700" b="1" dirty="0">
                <a:solidFill>
                  <a:schemeClr val="bg1"/>
                </a:solidFill>
              </a:rPr>
              <a:t>from regional arrays</a:t>
            </a:r>
            <a:r>
              <a:rPr lang="en-US" sz="2700" dirty="0">
                <a:solidFill>
                  <a:schemeClr val="bg1"/>
                </a:solidFill>
              </a:rPr>
              <a:t> based on differences in amplitude, duration, and waveform features</a:t>
            </a:r>
            <a:endParaRPr lang="en-US" sz="2700" i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20A5BB-FA0A-4BC2-ACC2-ADA3969EC150}"/>
              </a:ext>
            </a:extLst>
          </p:cNvPr>
          <p:cNvSpPr txBox="1"/>
          <p:nvPr/>
        </p:nvSpPr>
        <p:spPr>
          <a:xfrm>
            <a:off x="329099" y="9157780"/>
            <a:ext cx="38021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</a:rPr>
              <a:t>(</a:t>
            </a:r>
            <a:r>
              <a:rPr lang="en-US" sz="2100" b="1" dirty="0" err="1">
                <a:solidFill>
                  <a:schemeClr val="bg1"/>
                </a:solidFill>
              </a:rPr>
              <a:t>Perttu</a:t>
            </a:r>
            <a:r>
              <a:rPr lang="en-US" sz="2100" b="1" dirty="0">
                <a:solidFill>
                  <a:schemeClr val="bg1"/>
                </a:solidFill>
              </a:rPr>
              <a:t> A., Benoit T., 2020).</a:t>
            </a:r>
            <a:endParaRPr lang="en-US" sz="2100" b="1" i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22DC0A-5067-E1A4-0B43-0265C9C65CA5}"/>
              </a:ext>
            </a:extLst>
          </p:cNvPr>
          <p:cNvSpPr txBox="1"/>
          <p:nvPr/>
        </p:nvSpPr>
        <p:spPr>
          <a:xfrm>
            <a:off x="4731346" y="908177"/>
            <a:ext cx="380212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Identify infrasound radiation</a:t>
            </a:r>
            <a:r>
              <a:rPr lang="en-US" sz="2700" dirty="0">
                <a:solidFill>
                  <a:schemeClr val="bg1"/>
                </a:solidFill>
              </a:rPr>
              <a:t> from the 2019 eruptions recorded at both near- and far-field infrasound arrays for </a:t>
            </a:r>
            <a:r>
              <a:rPr lang="en-US" sz="2700" b="1" dirty="0">
                <a:solidFill>
                  <a:schemeClr val="bg1"/>
                </a:solidFill>
              </a:rPr>
              <a:t>providing timely warning to VAACs</a:t>
            </a:r>
            <a:r>
              <a:rPr lang="en-US" sz="2700" dirty="0">
                <a:solidFill>
                  <a:schemeClr val="bg1"/>
                </a:solidFill>
              </a:rPr>
              <a:t> and estimating the source amplitude for remote volcanoes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383CB8-A10D-080E-1901-3E2A71695A67}"/>
              </a:ext>
            </a:extLst>
          </p:cNvPr>
          <p:cNvSpPr txBox="1"/>
          <p:nvPr/>
        </p:nvSpPr>
        <p:spPr>
          <a:xfrm>
            <a:off x="4816916" y="5678631"/>
            <a:ext cx="380212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Overall, </a:t>
            </a:r>
            <a:r>
              <a:rPr lang="en-US" sz="2700" b="1" dirty="0">
                <a:solidFill>
                  <a:schemeClr val="bg1"/>
                </a:solidFill>
              </a:rPr>
              <a:t>a good agreement between the observed and predicted arrival times and signal duration.</a:t>
            </a:r>
            <a:endParaRPr lang="en-US" sz="2700" b="1" i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71953E-3127-5709-9E12-172F78544602}"/>
              </a:ext>
            </a:extLst>
          </p:cNvPr>
          <p:cNvSpPr txBox="1"/>
          <p:nvPr/>
        </p:nvSpPr>
        <p:spPr>
          <a:xfrm>
            <a:off x="4791380" y="8831248"/>
            <a:ext cx="38021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</a:rPr>
              <a:t>(</a:t>
            </a:r>
            <a:r>
              <a:rPr lang="en-US" sz="2100" b="1" dirty="0" err="1">
                <a:solidFill>
                  <a:schemeClr val="bg1"/>
                </a:solidFill>
              </a:rPr>
              <a:t>Ripepe</a:t>
            </a:r>
            <a:r>
              <a:rPr lang="en-US" sz="2100" b="1" dirty="0">
                <a:solidFill>
                  <a:schemeClr val="bg1"/>
                </a:solidFill>
              </a:rPr>
              <a:t> M., Marchetti E., 2018)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EDEF04-141B-9265-4362-F7ADA27800D0}"/>
              </a:ext>
            </a:extLst>
          </p:cNvPr>
          <p:cNvSpPr txBox="1"/>
          <p:nvPr/>
        </p:nvSpPr>
        <p:spPr>
          <a:xfrm>
            <a:off x="9227923" y="821591"/>
            <a:ext cx="380212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Present an </a:t>
            </a:r>
            <a:r>
              <a:rPr lang="en-US" sz="2700" b="1" dirty="0"/>
              <a:t>automatic warning system </a:t>
            </a:r>
            <a:r>
              <a:rPr lang="en-US" sz="2700" dirty="0"/>
              <a:t>for explosive ash-rich eruptions at Mt. Etna Volcano based on infrasound array observations</a:t>
            </a:r>
            <a:endParaRPr lang="en-US" sz="2700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1AA122-4C7C-65CF-506A-3C73B2341A6A}"/>
              </a:ext>
            </a:extLst>
          </p:cNvPr>
          <p:cNvSpPr txBox="1"/>
          <p:nvPr/>
        </p:nvSpPr>
        <p:spPr>
          <a:xfrm>
            <a:off x="9222541" y="5003780"/>
            <a:ext cx="38021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Etna's infrasound-based early warning system is entirely automated and unmanned with a </a:t>
            </a:r>
            <a:r>
              <a:rPr lang="en-US" sz="2700" b="1" dirty="0"/>
              <a:t>Reliability record of 96.6% and no false negative warnings over the past eight years, </a:t>
            </a:r>
            <a:endParaRPr lang="en-US" sz="2700" b="1" i="1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5C58B-CD98-1DF1-B985-AD0C9AB2B4F4}"/>
              </a:ext>
            </a:extLst>
          </p:cNvPr>
          <p:cNvSpPr txBox="1"/>
          <p:nvPr/>
        </p:nvSpPr>
        <p:spPr>
          <a:xfrm>
            <a:off x="9246217" y="9109316"/>
            <a:ext cx="38021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ysClr val="windowText" lastClr="000000"/>
                </a:solidFill>
              </a:rPr>
              <a:t>(Le Pichon A., Pilger C. 2021)</a:t>
            </a:r>
            <a:endParaRPr lang="en-US" sz="2100" b="1" i="1" dirty="0">
              <a:solidFill>
                <a:sysClr val="windowText" lastClr="0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13CB53-DB6A-D1FF-32DB-E2100645C7E0}"/>
              </a:ext>
            </a:extLst>
          </p:cNvPr>
          <p:cNvSpPr txBox="1"/>
          <p:nvPr/>
        </p:nvSpPr>
        <p:spPr>
          <a:xfrm>
            <a:off x="13508642" y="4646033"/>
            <a:ext cx="38021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ysClr val="windowText" lastClr="000000"/>
                </a:solidFill>
              </a:rPr>
              <a:t>A</a:t>
            </a:r>
            <a:r>
              <a:rPr lang="en-US" sz="2700" i="1" dirty="0">
                <a:solidFill>
                  <a:sysClr val="windowText" lastClr="000000"/>
                </a:solidFill>
              </a:rPr>
              <a:t> </a:t>
            </a:r>
            <a:r>
              <a:rPr lang="en-US" sz="2700" dirty="0">
                <a:solidFill>
                  <a:sysClr val="windowText" lastClr="000000"/>
                </a:solidFill>
              </a:rPr>
              <a:t>combination of seismograph with an infrasonic microphone has </a:t>
            </a:r>
            <a:r>
              <a:rPr lang="en-US" sz="2700" b="1" dirty="0">
                <a:solidFill>
                  <a:sysClr val="windowText" lastClr="000000"/>
                </a:solidFill>
              </a:rPr>
              <a:t>proved to be capable of detecting explosive volcanic eruptions within 30 minutes </a:t>
            </a:r>
            <a:r>
              <a:rPr lang="en-US" sz="2700" dirty="0">
                <a:solidFill>
                  <a:sysClr val="windowText" lastClr="000000"/>
                </a:solidFill>
              </a:rPr>
              <a:t>when the spacing of the station is on order of 500km from the volcano</a:t>
            </a:r>
            <a:endParaRPr lang="en-US" sz="2700" i="1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F0934F-C15A-6DA7-8346-2CA60002BB07}"/>
              </a:ext>
            </a:extLst>
          </p:cNvPr>
          <p:cNvSpPr txBox="1"/>
          <p:nvPr/>
        </p:nvSpPr>
        <p:spPr>
          <a:xfrm>
            <a:off x="13565587" y="9155482"/>
            <a:ext cx="3802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b="1" dirty="0">
                <a:solidFill>
                  <a:sysClr val="windowText" lastClr="000000"/>
                </a:solidFill>
              </a:rPr>
              <a:t> (Kosuke K., Kazuhiro Ishihara ., 1994).</a:t>
            </a:r>
            <a:endParaRPr lang="en-US" sz="2100" b="1" i="1" dirty="0">
              <a:solidFill>
                <a:sysClr val="windowText" lastClr="0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CCFC9C-88EC-4082-51B2-AC70914BCDBB}"/>
              </a:ext>
            </a:extLst>
          </p:cNvPr>
          <p:cNvSpPr txBox="1"/>
          <p:nvPr/>
        </p:nvSpPr>
        <p:spPr>
          <a:xfrm>
            <a:off x="440023" y="4571014"/>
            <a:ext cx="3802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Output</a:t>
            </a:r>
            <a:endParaRPr lang="en-US" sz="3600" b="1" i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CF5C4F-BF43-4165-865A-87CF0CE883A1}"/>
              </a:ext>
            </a:extLst>
          </p:cNvPr>
          <p:cNvSpPr txBox="1"/>
          <p:nvPr/>
        </p:nvSpPr>
        <p:spPr>
          <a:xfrm>
            <a:off x="4795226" y="5045222"/>
            <a:ext cx="3802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Output</a:t>
            </a:r>
            <a:endParaRPr lang="en-US" sz="3600" b="1" i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2700B0-94DD-007C-7B7E-9ED476B0D57B}"/>
              </a:ext>
            </a:extLst>
          </p:cNvPr>
          <p:cNvSpPr txBox="1"/>
          <p:nvPr/>
        </p:nvSpPr>
        <p:spPr>
          <a:xfrm>
            <a:off x="9162508" y="4398891"/>
            <a:ext cx="3802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ysClr val="windowText" lastClr="000000"/>
                </a:solidFill>
              </a:rPr>
              <a:t>Output</a:t>
            </a:r>
            <a:endParaRPr lang="en-US" sz="3600" b="1" i="1" dirty="0">
              <a:solidFill>
                <a:sysClr val="windowText" lastClr="0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4EF4D7-263B-0BD9-0F11-0C9C9A458923}"/>
              </a:ext>
            </a:extLst>
          </p:cNvPr>
          <p:cNvSpPr txBox="1"/>
          <p:nvPr/>
        </p:nvSpPr>
        <p:spPr>
          <a:xfrm>
            <a:off x="13481878" y="4075725"/>
            <a:ext cx="3802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ysClr val="windowText" lastClr="000000"/>
                </a:solidFill>
              </a:rPr>
              <a:t>Output</a:t>
            </a:r>
            <a:endParaRPr lang="en-US" sz="3600" b="1" i="1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CA16C-5EF5-A50F-85E1-8C73D1CE8830}"/>
              </a:ext>
            </a:extLst>
          </p:cNvPr>
          <p:cNvSpPr txBox="1"/>
          <p:nvPr/>
        </p:nvSpPr>
        <p:spPr>
          <a:xfrm>
            <a:off x="13603844" y="1060974"/>
            <a:ext cx="380212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Present an </a:t>
            </a:r>
            <a:r>
              <a:rPr lang="en-US" sz="2700" b="1" dirty="0"/>
              <a:t>automatic warning system </a:t>
            </a:r>
            <a:r>
              <a:rPr lang="en-US" sz="2700" dirty="0"/>
              <a:t>for </a:t>
            </a:r>
            <a:r>
              <a:rPr lang="en-US" sz="2700" dirty="0" err="1"/>
              <a:t>Sakarujima</a:t>
            </a:r>
            <a:r>
              <a:rPr lang="en-US" sz="2700" dirty="0"/>
              <a:t> Volcano</a:t>
            </a:r>
            <a:endParaRPr lang="en-US" sz="2700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14" grpId="0" animBg="1"/>
      <p:bldP spid="13" grpId="0" animBg="1"/>
      <p:bldP spid="15" grpId="0"/>
      <p:bldP spid="16" grpId="0"/>
      <p:bldP spid="17" grpId="0"/>
      <p:bldP spid="18" grpId="0"/>
      <p:bldP spid="20" grpId="0"/>
      <p:bldP spid="21" grpId="0"/>
      <p:bldP spid="23" grpId="0"/>
      <p:bldP spid="24" grpId="0"/>
      <p:bldP spid="25" grpId="0"/>
      <p:bldP spid="29" grpId="0"/>
      <p:bldP spid="30" grpId="0"/>
      <p:bldP spid="33" grpId="0"/>
      <p:bldP spid="34" grpId="0"/>
      <p:bldP spid="35" grpId="0"/>
      <p:bldP spid="36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9D28708-B9F2-4FD2-A871-E4BDD771530C}"/>
              </a:ext>
            </a:extLst>
          </p:cNvPr>
          <p:cNvSpPr txBox="1"/>
          <p:nvPr/>
        </p:nvSpPr>
        <p:spPr>
          <a:xfrm>
            <a:off x="9132277" y="4686300"/>
            <a:ext cx="8304632" cy="392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200" dirty="0">
                <a:solidFill>
                  <a:srgbClr val="333333"/>
                </a:solidFill>
                <a:latin typeface="Poppins Light"/>
              </a:rPr>
              <a:t>Early Warning System is an integrated system of </a:t>
            </a:r>
          </a:p>
          <a:p>
            <a:pPr marL="514350" indent="-514350">
              <a:lnSpc>
                <a:spcPts val="432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333333"/>
                </a:solidFill>
                <a:latin typeface="Poppins Light"/>
              </a:rPr>
              <a:t>hazard monitoring, </a:t>
            </a:r>
          </a:p>
          <a:p>
            <a:pPr marL="514350" indent="-514350">
              <a:lnSpc>
                <a:spcPts val="432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333333"/>
                </a:solidFill>
                <a:latin typeface="Poppins Light"/>
              </a:rPr>
              <a:t>forecasting and prediction, </a:t>
            </a:r>
          </a:p>
          <a:p>
            <a:pPr marL="514350" indent="-514350">
              <a:lnSpc>
                <a:spcPts val="432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333333"/>
                </a:solidFill>
                <a:latin typeface="Poppins Light"/>
              </a:rPr>
              <a:t>disaster risk assessment, </a:t>
            </a:r>
          </a:p>
          <a:p>
            <a:pPr marL="514350" indent="-514350">
              <a:lnSpc>
                <a:spcPts val="432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333333"/>
                </a:solidFill>
                <a:latin typeface="Poppins Light"/>
              </a:rPr>
              <a:t>communication and preparedness activities, 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CA6FCE3D-9842-F46B-BB73-7F359C37F37B}"/>
              </a:ext>
            </a:extLst>
          </p:cNvPr>
          <p:cNvSpPr txBox="1"/>
          <p:nvPr/>
        </p:nvSpPr>
        <p:spPr>
          <a:xfrm>
            <a:off x="9144000" y="1779778"/>
            <a:ext cx="7774147" cy="241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There is a need of deploying an Early Warning System to reduce the risk generated by an eruption event of Merapi Volcano</a:t>
            </a:r>
          </a:p>
        </p:txBody>
      </p:sp>
      <p:pic>
        <p:nvPicPr>
          <p:cNvPr id="2050" name="Picture 2" descr="The Role of Young Professionals in Driving the Integration of Early Warning  Systems | World Meteorological Organization">
            <a:extLst>
              <a:ext uri="{FF2B5EF4-FFF2-40B4-BE49-F238E27FC236}">
                <a16:creationId xmlns:a16="http://schemas.microsoft.com/office/drawing/2014/main" id="{DD4BB99D-EC53-F855-FA15-254249DFB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50825"/>
            <a:ext cx="6326187" cy="601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2">
            <a:extLst>
              <a:ext uri="{FF2B5EF4-FFF2-40B4-BE49-F238E27FC236}">
                <a16:creationId xmlns:a16="http://schemas.microsoft.com/office/drawing/2014/main" id="{BCDF9317-66FC-8C89-D695-D80ADC9F24D9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B177B486-A63F-2F65-CBDF-272DE091C446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1" name="TextBox 6">
            <a:extLst>
              <a:ext uri="{FF2B5EF4-FFF2-40B4-BE49-F238E27FC236}">
                <a16:creationId xmlns:a16="http://schemas.microsoft.com/office/drawing/2014/main" id="{B5FA3EB4-6237-1F45-7FF3-1BD1290C391A}"/>
              </a:ext>
            </a:extLst>
          </p:cNvPr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LIterature Review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87107C24-18A7-DD21-A598-E0B0F48583D7}"/>
              </a:ext>
            </a:extLst>
          </p:cNvPr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II</a:t>
            </a:r>
          </a:p>
        </p:txBody>
      </p:sp>
      <p:pic>
        <p:nvPicPr>
          <p:cNvPr id="14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5DA90660-23DF-E9C6-8EC3-110DF9BF7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eranda - Departemen Teknik Fisika">
            <a:extLst>
              <a:ext uri="{FF2B5EF4-FFF2-40B4-BE49-F238E27FC236}">
                <a16:creationId xmlns:a16="http://schemas.microsoft.com/office/drawing/2014/main" id="{D4E25445-9D3B-EFC2-A515-028C1F6A8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Vibrastic Lab">
            <a:extLst>
              <a:ext uri="{FF2B5EF4-FFF2-40B4-BE49-F238E27FC236}">
                <a16:creationId xmlns:a16="http://schemas.microsoft.com/office/drawing/2014/main" id="{806E9A23-3B3A-6BB6-81A5-37ADD5EE9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323178"/>
              </p:ext>
            </p:extLst>
          </p:nvPr>
        </p:nvGraphicFramePr>
        <p:xfrm>
          <a:off x="1030361" y="2282832"/>
          <a:ext cx="15956009" cy="6007005"/>
        </p:xfrm>
        <a:graphic>
          <a:graphicData uri="http://schemas.openxmlformats.org/drawingml/2006/table">
            <a:tbl>
              <a:tblPr/>
              <a:tblGrid>
                <a:gridCol w="1215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2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6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7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18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026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04160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</a:rPr>
                        <a:t>No</a:t>
                      </a:r>
                      <a:endParaRPr lang="en-US" sz="1100"/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Author</a:t>
                      </a:r>
                      <a:endParaRPr lang="en-US" sz="1100" dirty="0"/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</a:rPr>
                        <a:t>Title</a:t>
                      </a:r>
                      <a:endParaRPr lang="en-US" sz="1100"/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</a:rPr>
                        <a:t>Parameters</a:t>
                      </a:r>
                      <a:endParaRPr lang="en-US" sz="1100"/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Forecasting</a:t>
                      </a:r>
                      <a:endParaRPr lang="en-US" sz="11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  Algorithm</a:t>
                      </a:r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</a:rPr>
                        <a:t>Notification</a:t>
                      </a:r>
                      <a:endParaRPr lang="en-US" sz="1100"/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436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</a:rPr>
                        <a:t>1</a:t>
                      </a:r>
                      <a:endParaRPr lang="en-US" sz="1100"/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</a:rPr>
                        <a:t>Ripepe;</a:t>
                      </a:r>
                      <a:endParaRPr lang="en-US" sz="110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</a:rPr>
                        <a:t>  Marchetti; Delle Donne; Genco; Innocenti; Lacanna; Valade</a:t>
                      </a:r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</a:rPr>
                        <a:t>Infrasonic</a:t>
                      </a:r>
                      <a:endParaRPr lang="en-US" sz="110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</a:rPr>
                        <a:t>  Early Warning System for Explosive Eruptions</a:t>
                      </a:r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Local</a:t>
                      </a:r>
                      <a:endParaRPr lang="en-US" sz="11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  Infrasound </a:t>
                      </a:r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No </a:t>
                      </a:r>
                      <a:endParaRPr lang="en-US" sz="1100" dirty="0"/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~1 Hour before Eruption</a:t>
                      </a:r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8987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</a:rPr>
                        <a:t>2</a:t>
                      </a:r>
                      <a:endParaRPr lang="en-US" sz="1100"/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A.</a:t>
                      </a:r>
                      <a:endParaRPr lang="en-US" sz="11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  Le Pichon, C. Pilger, L.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Poppins Medium"/>
                        </a:rPr>
                        <a:t>Ceranna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, E. Marchetti, G.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Poppins Medium"/>
                        </a:rPr>
                        <a:t>Lacanna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, V.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Poppins Medium"/>
                        </a:rPr>
                        <a:t>Souty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, J.</a:t>
                      </a:r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 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Poppins Medium"/>
                        </a:rPr>
                        <a:t>Vergoz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, C.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Poppins Medium"/>
                        </a:rPr>
                        <a:t>Listowski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, B. Hernandez, G.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Poppins Medium"/>
                        </a:rPr>
                        <a:t>Mazet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-Roux, A. Dupont &amp; P.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Poppins Medium"/>
                        </a:rPr>
                        <a:t>Hereil</a:t>
                      </a:r>
                      <a:endParaRPr lang="en-US" sz="1400" dirty="0">
                        <a:solidFill>
                          <a:srgbClr val="000000"/>
                        </a:solidFill>
                        <a:latin typeface="Poppins Medium"/>
                      </a:endParaRPr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</a:rPr>
                        <a:t>Using</a:t>
                      </a:r>
                      <a:endParaRPr lang="en-US" sz="110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</a:rPr>
                        <a:t>  dense seismo-acoustic network to provide timely warning of the 2019</a:t>
                      </a:r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</a:rPr>
                        <a:t>  paroxysmal Stromboli eruptions</a:t>
                      </a:r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Seismic &amp; Local</a:t>
                      </a:r>
                      <a:endParaRPr lang="en-US" sz="11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  Infrasound  </a:t>
                      </a:r>
                      <a:endParaRPr lang="en-US" sz="1100" dirty="0"/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 No</a:t>
                      </a:r>
                      <a:endParaRPr lang="en-US" sz="1100" dirty="0"/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 </a:t>
                      </a:r>
                      <a:endParaRPr lang="en-US" sz="1100" dirty="0"/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0711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3</a:t>
                      </a:r>
                      <a:endParaRPr lang="en-US" sz="1100" dirty="0"/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</a:rPr>
                        <a:t>Rix,</a:t>
                      </a:r>
                      <a:endParaRPr lang="en-US" sz="110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</a:rPr>
                        <a:t>  Meike; Valks, Pieter; Hao, Nan; Jos van Geffen; Clerbaux, Catherine ;</a:t>
                      </a:r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Poppins Medium"/>
                        </a:rPr>
                        <a:t>  Clarisse, Lieven; Coheur, Pierre-FranÇois; Diego</a:t>
                      </a:r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Satellite</a:t>
                      </a:r>
                      <a:endParaRPr lang="en-US" sz="11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  Monitoring of Volcanic Sulfur Dioxide Emissions for Early Warning of Volcanic</a:t>
                      </a:r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  Hazards</a:t>
                      </a:r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Volcanic</a:t>
                      </a:r>
                      <a:endParaRPr lang="en-US" sz="11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  sulfur dioxide (SO 2 )</a:t>
                      </a:r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/>
                        <a:t>No</a:t>
                      </a:r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~2</a:t>
                      </a:r>
                      <a:endParaRPr lang="en-US" sz="11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  Hours after Eruption</a:t>
                      </a:r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0711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4</a:t>
                      </a:r>
                      <a:endParaRPr lang="en-US" sz="1100" dirty="0"/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Poppins Medium"/>
                        </a:rPr>
                        <a:t>Kamo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,</a:t>
                      </a:r>
                      <a:endParaRPr lang="en-US" sz="11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  Kosuke, Kazuhiro Ishihara, and Makoto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Poppins Medium"/>
                        </a:rPr>
                        <a:t>Tahira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.</a:t>
                      </a:r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Infrasonic</a:t>
                      </a:r>
                      <a:endParaRPr lang="en-US" sz="11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  and seismic detection of explosive eruptions at Sakurajima Volcano, Japan,</a:t>
                      </a:r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  and the PEGASAS‐VE early‐warning system</a:t>
                      </a:r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Seismic</a:t>
                      </a:r>
                      <a:endParaRPr lang="en-US" sz="11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  &amp; Local Infrasound</a:t>
                      </a:r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/>
                        <a:t>No</a:t>
                      </a:r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~30</a:t>
                      </a:r>
                      <a:endParaRPr lang="en-US" sz="1100" dirty="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Poppins Medium"/>
                        </a:rPr>
                        <a:t>  Minutes before Eruption</a:t>
                      </a:r>
                    </a:p>
                  </a:txBody>
                  <a:tcPr marL="104775" marR="104775" marT="104775" marB="1047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LIterature Review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II</a:t>
            </a:r>
          </a:p>
        </p:txBody>
      </p:sp>
      <p:pic>
        <p:nvPicPr>
          <p:cNvPr id="11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A9C42B01-EDBE-865B-DC26-1876AB492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eranda - Departemen Teknik Fisika">
            <a:extLst>
              <a:ext uri="{FF2B5EF4-FFF2-40B4-BE49-F238E27FC236}">
                <a16:creationId xmlns:a16="http://schemas.microsoft.com/office/drawing/2014/main" id="{A67E5345-F7E1-6CD0-54EE-77DC53728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Vibrastic Lab">
            <a:extLst>
              <a:ext uri="{FF2B5EF4-FFF2-40B4-BE49-F238E27FC236}">
                <a16:creationId xmlns:a16="http://schemas.microsoft.com/office/drawing/2014/main" id="{2EBF7089-7673-6E80-964D-D917BD1A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857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6182" y="9836474"/>
            <a:ext cx="16855636" cy="450526"/>
            <a:chOff x="0" y="0"/>
            <a:chExt cx="5701783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AutoShape 4"/>
          <p:cNvSpPr/>
          <p:nvPr/>
        </p:nvSpPr>
        <p:spPr>
          <a:xfrm rot="-5400000">
            <a:off x="5327279" y="1095267"/>
            <a:ext cx="2161958" cy="0"/>
          </a:xfrm>
          <a:prstGeom prst="line">
            <a:avLst/>
          </a:prstGeom>
          <a:ln w="19050" cap="rnd">
            <a:solidFill>
              <a:srgbClr val="ED721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" name="AutoShape 5"/>
          <p:cNvSpPr/>
          <p:nvPr/>
        </p:nvSpPr>
        <p:spPr>
          <a:xfrm rot="-5400000">
            <a:off x="10913455" y="1107768"/>
            <a:ext cx="2161958" cy="0"/>
          </a:xfrm>
          <a:prstGeom prst="line">
            <a:avLst/>
          </a:prstGeom>
          <a:ln w="19050" cap="rnd">
            <a:solidFill>
              <a:srgbClr val="ED721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6" name="AutoShape 6"/>
          <p:cNvSpPr/>
          <p:nvPr/>
        </p:nvSpPr>
        <p:spPr>
          <a:xfrm>
            <a:off x="716182" y="2176246"/>
            <a:ext cx="16855636" cy="0"/>
          </a:xfrm>
          <a:prstGeom prst="line">
            <a:avLst/>
          </a:prstGeom>
          <a:ln w="19050" cap="rnd">
            <a:solidFill>
              <a:srgbClr val="ED721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8642" y="273334"/>
            <a:ext cx="5279944" cy="168791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3065796"/>
            <a:ext cx="13556232" cy="488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248" dirty="0">
                <a:solidFill>
                  <a:srgbClr val="333333"/>
                </a:solidFill>
                <a:latin typeface="Poppins Bold"/>
              </a:rPr>
              <a:t>Designing and Infrasound-based Early Warning System for Merapi Volcano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92448" y="402916"/>
            <a:ext cx="29035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Medium"/>
              </a:rPr>
              <a:t>ADVISOR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44014" y="1069668"/>
            <a:ext cx="4151967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Dr. Eng. Dhany Arifianto, ST., M.Eng</a:t>
            </a:r>
          </a:p>
          <a:p>
            <a:pPr algn="r">
              <a:lnSpc>
                <a:spcPts val="3359"/>
              </a:lnSpc>
            </a:pPr>
            <a:endParaRPr lang="en-US" sz="2400">
              <a:solidFill>
                <a:srgbClr val="333333"/>
              </a:solidFill>
              <a:latin typeface="Poppins Light"/>
            </a:endParaRPr>
          </a:p>
          <a:p>
            <a:pPr algn="r">
              <a:lnSpc>
                <a:spcPts val="3359"/>
              </a:lnSpc>
            </a:pPr>
            <a:endParaRPr lang="en-US" sz="240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355767" y="402916"/>
            <a:ext cx="29035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Medium"/>
              </a:rPr>
              <a:t>STUDENT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00335" y="1069668"/>
            <a:ext cx="5158965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dirty="0">
                <a:solidFill>
                  <a:srgbClr val="333333"/>
                </a:solidFill>
                <a:latin typeface="Poppins Light"/>
              </a:rPr>
              <a:t>Muhamad Haykal Hanif Gifari Adi</a:t>
            </a:r>
          </a:p>
          <a:p>
            <a:pPr algn="r">
              <a:lnSpc>
                <a:spcPts val="3359"/>
              </a:lnSpc>
            </a:pPr>
            <a:r>
              <a:rPr lang="en-US" sz="2400" dirty="0">
                <a:solidFill>
                  <a:srgbClr val="333333"/>
                </a:solidFill>
                <a:latin typeface="Poppins Light"/>
              </a:rPr>
              <a:t>02311940000154</a:t>
            </a:r>
          </a:p>
        </p:txBody>
      </p:sp>
    </p:spTree>
    <p:extLst>
      <p:ext uri="{BB962C8B-B14F-4D97-AF65-F5344CB8AC3E}">
        <p14:creationId xmlns:p14="http://schemas.microsoft.com/office/powerpoint/2010/main" val="1903120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DBD8915-4BC9-817A-027C-172154BC1CF3}"/>
              </a:ext>
            </a:extLst>
          </p:cNvPr>
          <p:cNvSpPr/>
          <p:nvPr/>
        </p:nvSpPr>
        <p:spPr>
          <a:xfrm>
            <a:off x="1285422" y="8430204"/>
            <a:ext cx="6542314" cy="991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714CD44-E6A5-BEB3-B266-5A57A9891C6A}"/>
              </a:ext>
            </a:extLst>
          </p:cNvPr>
          <p:cNvSpPr/>
          <p:nvPr/>
        </p:nvSpPr>
        <p:spPr>
          <a:xfrm>
            <a:off x="1274536" y="7261357"/>
            <a:ext cx="6542314" cy="991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C3B056-9FC1-2393-3553-62D17254D727}"/>
              </a:ext>
            </a:extLst>
          </p:cNvPr>
          <p:cNvSpPr/>
          <p:nvPr/>
        </p:nvSpPr>
        <p:spPr>
          <a:xfrm>
            <a:off x="1285422" y="6084816"/>
            <a:ext cx="6531428" cy="991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6E1327-4559-5A09-BFBB-173EED6CA73A}"/>
              </a:ext>
            </a:extLst>
          </p:cNvPr>
          <p:cNvSpPr/>
          <p:nvPr/>
        </p:nvSpPr>
        <p:spPr>
          <a:xfrm>
            <a:off x="1274536" y="5161639"/>
            <a:ext cx="6542314" cy="7137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4" descr="Remote Sensing | Free Full-Text | Recent Developments and Applications of  Acoustic Infrasound to Monitor Volcanic Emissions">
            <a:extLst>
              <a:ext uri="{FF2B5EF4-FFF2-40B4-BE49-F238E27FC236}">
                <a16:creationId xmlns:a16="http://schemas.microsoft.com/office/drawing/2014/main" id="{7570A6C0-488D-437D-3C41-EDB75E552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9" r="26934" b="67778"/>
          <a:stretch/>
        </p:blipFill>
        <p:spPr bwMode="auto">
          <a:xfrm>
            <a:off x="9286376" y="2818971"/>
            <a:ext cx="7885441" cy="180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47B164-4D20-6890-BC1F-7DF0CFC0FBFB}"/>
              </a:ext>
            </a:extLst>
          </p:cNvPr>
          <p:cNvSpPr txBox="1"/>
          <p:nvPr/>
        </p:nvSpPr>
        <p:spPr>
          <a:xfrm>
            <a:off x="1285422" y="3223864"/>
            <a:ext cx="6592894" cy="1702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33333"/>
                </a:solidFill>
                <a:latin typeface="Poppins Medium"/>
              </a:rPr>
              <a:t>Volcanic eruptions produce low frequency (&lt;20 Hz) infrasonic signals to the atmosphere. It can be used to: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D8AEE20-8FFE-83D7-A013-998511DA5F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6" t="16112" r="28125" b="11171"/>
          <a:stretch/>
        </p:blipFill>
        <p:spPr>
          <a:xfrm>
            <a:off x="9144000" y="4713879"/>
            <a:ext cx="8170194" cy="472489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304954A-16D1-F1AA-FE47-7AA6809A4B25}"/>
              </a:ext>
            </a:extLst>
          </p:cNvPr>
          <p:cNvSpPr txBox="1"/>
          <p:nvPr/>
        </p:nvSpPr>
        <p:spPr>
          <a:xfrm>
            <a:off x="1426936" y="5287689"/>
            <a:ext cx="600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ppins Light" panose="00000400000000000000" pitchFamily="2" charset="0"/>
                <a:cs typeface="Poppins Light" panose="00000400000000000000" pitchFamily="2" charset="0"/>
              </a:rPr>
              <a:t>Detect eruptions</a:t>
            </a:r>
            <a:r>
              <a:rPr lang="en-US" sz="2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(Arnoult et al., 2010)</a:t>
            </a:r>
            <a:endParaRPr lang="en-ID" sz="16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BDC5BA-D43F-01C0-8D47-FE402712ED48}"/>
              </a:ext>
            </a:extLst>
          </p:cNvPr>
          <p:cNvSpPr txBox="1"/>
          <p:nvPr/>
        </p:nvSpPr>
        <p:spPr>
          <a:xfrm>
            <a:off x="1416050" y="6165074"/>
            <a:ext cx="6237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ppins Light" panose="00000400000000000000" pitchFamily="2" charset="0"/>
                <a:cs typeface="Poppins Light" panose="00000400000000000000" pitchFamily="2" charset="0"/>
              </a:rPr>
              <a:t>estimate volume and height of erupted material </a:t>
            </a:r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(Caplan-Auerbach et al., 2010)</a:t>
            </a:r>
            <a:endParaRPr lang="en-ID" sz="16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5FA497-C0FC-EAB1-8416-C31CBB44C34D}"/>
              </a:ext>
            </a:extLst>
          </p:cNvPr>
          <p:cNvSpPr txBox="1"/>
          <p:nvPr/>
        </p:nvSpPr>
        <p:spPr>
          <a:xfrm>
            <a:off x="1426936" y="7387781"/>
            <a:ext cx="6008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latin typeface="Poppins Light" panose="00000400000000000000" pitchFamily="2" charset="0"/>
                <a:cs typeface="Poppins Light" panose="00000400000000000000" pitchFamily="2" charset="0"/>
              </a:rPr>
              <a:t>track changes in eruptive activity </a:t>
            </a:r>
            <a:r>
              <a:rPr lang="en-ID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en-ID" sz="16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Garcès</a:t>
            </a:r>
            <a:r>
              <a:rPr lang="en-ID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 et al., 1999)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31B075-1F65-D34B-AD7B-CDDDD56B4CB2}"/>
              </a:ext>
            </a:extLst>
          </p:cNvPr>
          <p:cNvSpPr txBox="1"/>
          <p:nvPr/>
        </p:nvSpPr>
        <p:spPr>
          <a:xfrm>
            <a:off x="1416050" y="8490121"/>
            <a:ext cx="6019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latin typeface="Poppins Light" panose="00000400000000000000" pitchFamily="2" charset="0"/>
                <a:cs typeface="Poppins Light" panose="00000400000000000000" pitchFamily="2" charset="0"/>
              </a:rPr>
              <a:t>provide constraints on magma movements </a:t>
            </a:r>
            <a:r>
              <a:rPr lang="en-ID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(Richardson et al., 2014)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3C2F5D-D1E1-3D2A-3448-CB235420A2D6}"/>
              </a:ext>
            </a:extLst>
          </p:cNvPr>
          <p:cNvSpPr txBox="1"/>
          <p:nvPr/>
        </p:nvSpPr>
        <p:spPr>
          <a:xfrm>
            <a:off x="1285422" y="1658778"/>
            <a:ext cx="65928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248" dirty="0">
                <a:solidFill>
                  <a:srgbClr val="333333"/>
                </a:solidFill>
                <a:latin typeface="Poppins Bold"/>
              </a:rPr>
              <a:t>Volcanic Infrasound Signals</a:t>
            </a:r>
            <a:endParaRPr lang="en-ID" sz="4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89B655-FA18-8D28-8184-33BA198729F6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B5237EA4-DA5B-34DE-05B2-044E5841C233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2" name="TextBox 6">
            <a:extLst>
              <a:ext uri="{FF2B5EF4-FFF2-40B4-BE49-F238E27FC236}">
                <a16:creationId xmlns:a16="http://schemas.microsoft.com/office/drawing/2014/main" id="{F2735A67-18EA-513A-1CAF-CB1F4F325B89}"/>
              </a:ext>
            </a:extLst>
          </p:cNvPr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Theoretical Framework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0DE05B82-D16F-9924-E23F-CD1001D08A92}"/>
              </a:ext>
            </a:extLst>
          </p:cNvPr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</a:t>
            </a:r>
          </a:p>
        </p:txBody>
      </p:sp>
      <p:pic>
        <p:nvPicPr>
          <p:cNvPr id="14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190F3064-F959-CA3A-A4F4-3633B4B37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eranda - Departemen Teknik Fisika">
            <a:extLst>
              <a:ext uri="{FF2B5EF4-FFF2-40B4-BE49-F238E27FC236}">
                <a16:creationId xmlns:a16="http://schemas.microsoft.com/office/drawing/2014/main" id="{7EA02279-DE94-4BAB-8D5E-8896F0C55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Vibrastic Lab">
            <a:extLst>
              <a:ext uri="{FF2B5EF4-FFF2-40B4-BE49-F238E27FC236}">
                <a16:creationId xmlns:a16="http://schemas.microsoft.com/office/drawing/2014/main" id="{68F7A1D2-BA99-AFAB-E065-2CA36BDC5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ncorporated Research Institutions for Seismology · GitHub">
            <a:extLst>
              <a:ext uri="{FF2B5EF4-FFF2-40B4-BE49-F238E27FC236}">
                <a16:creationId xmlns:a16="http://schemas.microsoft.com/office/drawing/2014/main" id="{61B2AD2C-8545-FDC8-F3CC-BE083D7D4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738778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734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DBD8915-4BC9-817A-027C-172154BC1CF3}"/>
              </a:ext>
            </a:extLst>
          </p:cNvPr>
          <p:cNvSpPr/>
          <p:nvPr/>
        </p:nvSpPr>
        <p:spPr>
          <a:xfrm>
            <a:off x="1288144" y="7410451"/>
            <a:ext cx="6150428" cy="742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714CD44-E6A5-BEB3-B266-5A57A9891C6A}"/>
              </a:ext>
            </a:extLst>
          </p:cNvPr>
          <p:cNvSpPr/>
          <p:nvPr/>
        </p:nvSpPr>
        <p:spPr>
          <a:xfrm>
            <a:off x="1296308" y="6438900"/>
            <a:ext cx="6161314" cy="742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C3B056-9FC1-2393-3553-62D17254D727}"/>
              </a:ext>
            </a:extLst>
          </p:cNvPr>
          <p:cNvSpPr/>
          <p:nvPr/>
        </p:nvSpPr>
        <p:spPr>
          <a:xfrm>
            <a:off x="1307194" y="5467349"/>
            <a:ext cx="3438978" cy="742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47B164-4D20-6890-BC1F-7DF0CFC0FBFB}"/>
              </a:ext>
            </a:extLst>
          </p:cNvPr>
          <p:cNvSpPr txBox="1"/>
          <p:nvPr/>
        </p:nvSpPr>
        <p:spPr>
          <a:xfrm>
            <a:off x="1296308" y="2907691"/>
            <a:ext cx="6704692" cy="2256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333333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Time series forecasting occurs when we make scientific predictions based on historical time stamped data. It is previously used for Hazard Forecasting on: </a:t>
            </a:r>
            <a:endParaRPr lang="en-US" sz="2400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BDC5BA-D43F-01C0-8D47-FE402712ED48}"/>
              </a:ext>
            </a:extLst>
          </p:cNvPr>
          <p:cNvSpPr txBox="1"/>
          <p:nvPr/>
        </p:nvSpPr>
        <p:spPr>
          <a:xfrm>
            <a:off x="1437822" y="5597738"/>
            <a:ext cx="3438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ppins Light" panose="00000400000000000000" pitchFamily="2" charset="0"/>
                <a:cs typeface="Poppins Light" panose="00000400000000000000" pitchFamily="2" charset="0"/>
              </a:rPr>
              <a:t>Floods </a:t>
            </a:r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(Munoz </a:t>
            </a:r>
            <a:r>
              <a:rPr lang="en-ID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et a</a:t>
            </a:r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, 2021)</a:t>
            </a:r>
            <a:endParaRPr lang="en-ID" sz="16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5FA497-C0FC-EAB1-8416-C31CBB44C34D}"/>
              </a:ext>
            </a:extLst>
          </p:cNvPr>
          <p:cNvSpPr txBox="1"/>
          <p:nvPr/>
        </p:nvSpPr>
        <p:spPr>
          <a:xfrm>
            <a:off x="1448708" y="6565324"/>
            <a:ext cx="60089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latin typeface="Poppins Light" panose="00000400000000000000" pitchFamily="2" charset="0"/>
                <a:cs typeface="Poppins Light" panose="00000400000000000000" pitchFamily="2" charset="0"/>
              </a:rPr>
              <a:t>Extratropical Windstorms </a:t>
            </a:r>
            <a:r>
              <a:rPr lang="en-ID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en-ID" sz="16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Fesser</a:t>
            </a:r>
            <a:r>
              <a:rPr lang="en-ID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 et al., 1999)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31B075-1F65-D34B-AD7B-CDDDD56B4CB2}"/>
              </a:ext>
            </a:extLst>
          </p:cNvPr>
          <p:cNvSpPr txBox="1"/>
          <p:nvPr/>
        </p:nvSpPr>
        <p:spPr>
          <a:xfrm>
            <a:off x="1418772" y="7551093"/>
            <a:ext cx="6019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latin typeface="Poppins Light" panose="00000400000000000000" pitchFamily="2" charset="0"/>
                <a:cs typeface="Poppins Light" panose="00000400000000000000" pitchFamily="2" charset="0"/>
              </a:rPr>
              <a:t>Droughts &amp; Heat Waves </a:t>
            </a:r>
            <a:r>
              <a:rPr lang="en-ID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(Brunner et al., 2018)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3C2F5D-D1E1-3D2A-3448-CB235420A2D6}"/>
              </a:ext>
            </a:extLst>
          </p:cNvPr>
          <p:cNvSpPr txBox="1"/>
          <p:nvPr/>
        </p:nvSpPr>
        <p:spPr>
          <a:xfrm>
            <a:off x="1288144" y="1896084"/>
            <a:ext cx="118971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248" dirty="0">
                <a:solidFill>
                  <a:srgbClr val="333333"/>
                </a:solidFill>
                <a:latin typeface="Poppins Bold"/>
              </a:rPr>
              <a:t>Forecasting for Natural Disasters</a:t>
            </a:r>
            <a:endParaRPr lang="en-ID" sz="4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89B655-FA18-8D28-8184-33BA198729F6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B5237EA4-DA5B-34DE-05B2-044E5841C233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2" name="TextBox 6">
            <a:extLst>
              <a:ext uri="{FF2B5EF4-FFF2-40B4-BE49-F238E27FC236}">
                <a16:creationId xmlns:a16="http://schemas.microsoft.com/office/drawing/2014/main" id="{F2735A67-18EA-513A-1CAF-CB1F4F325B89}"/>
              </a:ext>
            </a:extLst>
          </p:cNvPr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Theoretical Framework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0DE05B82-D16F-9924-E23F-CD1001D08A92}"/>
              </a:ext>
            </a:extLst>
          </p:cNvPr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</a:t>
            </a:r>
          </a:p>
        </p:txBody>
      </p:sp>
      <p:pic>
        <p:nvPicPr>
          <p:cNvPr id="14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190F3064-F959-CA3A-A4F4-3633B4B37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eranda - Departemen Teknik Fisika">
            <a:extLst>
              <a:ext uri="{FF2B5EF4-FFF2-40B4-BE49-F238E27FC236}">
                <a16:creationId xmlns:a16="http://schemas.microsoft.com/office/drawing/2014/main" id="{7EA02279-DE94-4BAB-8D5E-8896F0C55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Vibrastic Lab">
            <a:extLst>
              <a:ext uri="{FF2B5EF4-FFF2-40B4-BE49-F238E27FC236}">
                <a16:creationId xmlns:a16="http://schemas.microsoft.com/office/drawing/2014/main" id="{68F7A1D2-BA99-AFAB-E065-2CA36BDC5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BE0203-A616-CCBE-F191-8C107C94BD58}"/>
              </a:ext>
            </a:extLst>
          </p:cNvPr>
          <p:cNvSpPr/>
          <p:nvPr/>
        </p:nvSpPr>
        <p:spPr>
          <a:xfrm>
            <a:off x="1262448" y="8416497"/>
            <a:ext cx="4528752" cy="7429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4DEF2-D83B-16EA-B377-5C690A7E25A5}"/>
              </a:ext>
            </a:extLst>
          </p:cNvPr>
          <p:cNvSpPr txBox="1"/>
          <p:nvPr/>
        </p:nvSpPr>
        <p:spPr>
          <a:xfrm>
            <a:off x="1353458" y="8557139"/>
            <a:ext cx="43981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latin typeface="Poppins Light" panose="00000400000000000000" pitchFamily="2" charset="0"/>
                <a:cs typeface="Poppins Light" panose="00000400000000000000" pitchFamily="2" charset="0"/>
              </a:rPr>
              <a:t>Storm Surges </a:t>
            </a:r>
            <a:r>
              <a:rPr lang="en-ID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(Kohno et al., 2018)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371434-3436-1314-FAAF-FA6AAB680477}"/>
              </a:ext>
            </a:extLst>
          </p:cNvPr>
          <p:cNvSpPr/>
          <p:nvPr/>
        </p:nvSpPr>
        <p:spPr>
          <a:xfrm>
            <a:off x="9163050" y="4161685"/>
            <a:ext cx="2307366" cy="2364879"/>
          </a:xfrm>
          <a:prstGeom prst="roundRect">
            <a:avLst>
              <a:gd name="adj" fmla="val 1911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b="0" i="0" dirty="0">
                <a:solidFill>
                  <a:srgbClr val="2E2E2E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Expert interpretation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0D6F4-61D6-268E-032E-01430DC187BB}"/>
              </a:ext>
            </a:extLst>
          </p:cNvPr>
          <p:cNvSpPr txBox="1"/>
          <p:nvPr/>
        </p:nvSpPr>
        <p:spPr>
          <a:xfrm>
            <a:off x="9163050" y="3183630"/>
            <a:ext cx="7828642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Eruption Forecasting Methods: </a:t>
            </a:r>
            <a:r>
              <a:rPr lang="en-US" sz="1600" dirty="0">
                <a:solidFill>
                  <a:srgbClr val="333333"/>
                </a:solidFill>
                <a:latin typeface="Poppins Medium"/>
              </a:rPr>
              <a:t>(Whitehead, 2021)</a:t>
            </a:r>
            <a:endParaRPr lang="en-US" sz="3000" dirty="0">
              <a:solidFill>
                <a:srgbClr val="333333"/>
              </a:solidFill>
              <a:latin typeface="Poppins Medium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2877170-50DB-487D-CFE8-276E9035ACF1}"/>
              </a:ext>
            </a:extLst>
          </p:cNvPr>
          <p:cNvSpPr/>
          <p:nvPr/>
        </p:nvSpPr>
        <p:spPr>
          <a:xfrm>
            <a:off x="11811000" y="4142636"/>
            <a:ext cx="2307366" cy="2364879"/>
          </a:xfrm>
          <a:prstGeom prst="roundRect">
            <a:avLst>
              <a:gd name="adj" fmla="val 1911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b="0" i="0" dirty="0">
                <a:solidFill>
                  <a:srgbClr val="2E2E2E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Event Trees</a:t>
            </a:r>
            <a:endParaRPr lang="en-ID" sz="2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08D4EF-29E3-0309-1CCB-A7BCFDC4378E}"/>
              </a:ext>
            </a:extLst>
          </p:cNvPr>
          <p:cNvSpPr/>
          <p:nvPr/>
        </p:nvSpPr>
        <p:spPr>
          <a:xfrm>
            <a:off x="14458950" y="4106039"/>
            <a:ext cx="2307366" cy="2364879"/>
          </a:xfrm>
          <a:prstGeom prst="roundRect">
            <a:avLst>
              <a:gd name="adj" fmla="val 1911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b="0" i="0" dirty="0">
                <a:solidFill>
                  <a:srgbClr val="2E2E2E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Belief Networks</a:t>
            </a:r>
            <a:endParaRPr lang="en-ID" sz="2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C47E56A-A1AA-53AC-09A0-BE603BF341D0}"/>
              </a:ext>
            </a:extLst>
          </p:cNvPr>
          <p:cNvSpPr/>
          <p:nvPr/>
        </p:nvSpPr>
        <p:spPr>
          <a:xfrm>
            <a:off x="9163050" y="6841654"/>
            <a:ext cx="2307366" cy="2364879"/>
          </a:xfrm>
          <a:prstGeom prst="roundRect">
            <a:avLst>
              <a:gd name="adj" fmla="val 1911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b="0" i="0" dirty="0">
                <a:solidFill>
                  <a:srgbClr val="2E2E2E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Failure Forecasting</a:t>
            </a:r>
            <a:endParaRPr lang="en-ID" sz="2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0F124BC-9189-E466-FE6D-FEC67BDD0189}"/>
              </a:ext>
            </a:extLst>
          </p:cNvPr>
          <p:cNvSpPr/>
          <p:nvPr/>
        </p:nvSpPr>
        <p:spPr>
          <a:xfrm>
            <a:off x="11811000" y="6841654"/>
            <a:ext cx="2307366" cy="2364879"/>
          </a:xfrm>
          <a:prstGeom prst="roundRect">
            <a:avLst>
              <a:gd name="adj" fmla="val 1911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b="0" i="0" dirty="0">
                <a:solidFill>
                  <a:srgbClr val="2E2E2E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Process/Source Models</a:t>
            </a:r>
            <a:endParaRPr lang="en-ID" sz="2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52E7E9E-BD1E-923C-F62B-A9C914BB6BD0}"/>
              </a:ext>
            </a:extLst>
          </p:cNvPr>
          <p:cNvSpPr/>
          <p:nvPr/>
        </p:nvSpPr>
        <p:spPr>
          <a:xfrm>
            <a:off x="14458950" y="6841654"/>
            <a:ext cx="2307366" cy="2364879"/>
          </a:xfrm>
          <a:prstGeom prst="roundRect">
            <a:avLst>
              <a:gd name="adj" fmla="val 1911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b="0" i="0" dirty="0">
                <a:solidFill>
                  <a:srgbClr val="2E2E2E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Machine Learning</a:t>
            </a:r>
            <a:endParaRPr lang="en-ID" sz="2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70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D47B164-4D20-6890-BC1F-7DF0CFC0FBFB}"/>
              </a:ext>
            </a:extLst>
          </p:cNvPr>
          <p:cNvSpPr txBox="1"/>
          <p:nvPr/>
        </p:nvSpPr>
        <p:spPr>
          <a:xfrm>
            <a:off x="1288144" y="3151909"/>
            <a:ext cx="6704692" cy="3262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0" i="0" dirty="0">
                <a:solidFill>
                  <a:srgbClr val="2E2E2E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Machine learning is the use of algorithms to identify patterns that are too complex for a human to ‘see’ and that learn these patterns directly from data</a:t>
            </a:r>
            <a:endParaRPr lang="en-US" sz="2800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3C2F5D-D1E1-3D2A-3448-CB235420A2D6}"/>
              </a:ext>
            </a:extLst>
          </p:cNvPr>
          <p:cNvSpPr txBox="1"/>
          <p:nvPr/>
        </p:nvSpPr>
        <p:spPr>
          <a:xfrm>
            <a:off x="1288144" y="1896084"/>
            <a:ext cx="128302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248" dirty="0">
                <a:solidFill>
                  <a:srgbClr val="333333"/>
                </a:solidFill>
                <a:latin typeface="Poppins Bold"/>
              </a:rPr>
              <a:t>Machine Learning Eruption Forecasting</a:t>
            </a:r>
            <a:endParaRPr lang="en-ID" sz="4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89B655-FA18-8D28-8184-33BA198729F6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B5237EA4-DA5B-34DE-05B2-044E5841C233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2" name="TextBox 6">
            <a:extLst>
              <a:ext uri="{FF2B5EF4-FFF2-40B4-BE49-F238E27FC236}">
                <a16:creationId xmlns:a16="http://schemas.microsoft.com/office/drawing/2014/main" id="{F2735A67-18EA-513A-1CAF-CB1F4F325B89}"/>
              </a:ext>
            </a:extLst>
          </p:cNvPr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Theoretical Framework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0DE05B82-D16F-9924-E23F-CD1001D08A92}"/>
              </a:ext>
            </a:extLst>
          </p:cNvPr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</a:t>
            </a:r>
          </a:p>
        </p:txBody>
      </p:sp>
      <p:pic>
        <p:nvPicPr>
          <p:cNvPr id="14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190F3064-F959-CA3A-A4F4-3633B4B37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eranda - Departemen Teknik Fisika">
            <a:extLst>
              <a:ext uri="{FF2B5EF4-FFF2-40B4-BE49-F238E27FC236}">
                <a16:creationId xmlns:a16="http://schemas.microsoft.com/office/drawing/2014/main" id="{7EA02279-DE94-4BAB-8D5E-8896F0C55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Vibrastic Lab">
            <a:extLst>
              <a:ext uri="{FF2B5EF4-FFF2-40B4-BE49-F238E27FC236}">
                <a16:creationId xmlns:a16="http://schemas.microsoft.com/office/drawing/2014/main" id="{68F7A1D2-BA99-AFAB-E065-2CA36BDC5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FD1BDD-EAC5-EF87-07D9-09D2B35DAA40}"/>
              </a:ext>
            </a:extLst>
          </p:cNvPr>
          <p:cNvSpPr txBox="1"/>
          <p:nvPr/>
        </p:nvSpPr>
        <p:spPr>
          <a:xfrm>
            <a:off x="8633485" y="3170959"/>
            <a:ext cx="6704692" cy="59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2E2E2E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Previous ML Forecasting Parameters:</a:t>
            </a:r>
            <a:endParaRPr lang="en-US" sz="2400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B3F1B0-4D3E-495D-7497-CAE836EC6A33}"/>
              </a:ext>
            </a:extLst>
          </p:cNvPr>
          <p:cNvSpPr/>
          <p:nvPr/>
        </p:nvSpPr>
        <p:spPr>
          <a:xfrm>
            <a:off x="8633485" y="3948615"/>
            <a:ext cx="4114800" cy="864182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Seismic</a:t>
            </a:r>
            <a:r>
              <a:rPr lang="en-US" sz="160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Malfante</a:t>
            </a:r>
            <a:r>
              <a:rPr lang="en-US" sz="160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et al, 2019a)</a:t>
            </a:r>
            <a:endParaRPr lang="en-ID" sz="2800" dirty="0">
              <a:solidFill>
                <a:schemeClr val="tx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EE0FC3-F490-E0D4-AF32-38EA91EF4589}"/>
              </a:ext>
            </a:extLst>
          </p:cNvPr>
          <p:cNvSpPr/>
          <p:nvPr/>
        </p:nvSpPr>
        <p:spPr>
          <a:xfrm>
            <a:off x="13080825" y="3948615"/>
            <a:ext cx="4391859" cy="864182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InSAR</a:t>
            </a:r>
            <a:r>
              <a:rPr lang="en-US" sz="160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Anantrasirichai</a:t>
            </a:r>
            <a:r>
              <a:rPr lang="en-US" sz="160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et al, 2019a)</a:t>
            </a:r>
            <a:endParaRPr lang="en-ID" sz="2800" dirty="0">
              <a:solidFill>
                <a:schemeClr val="tx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AC90DD8-5472-8762-3890-29918472DDFB}"/>
              </a:ext>
            </a:extLst>
          </p:cNvPr>
          <p:cNvSpPr/>
          <p:nvPr/>
        </p:nvSpPr>
        <p:spPr>
          <a:xfrm>
            <a:off x="11081093" y="5060526"/>
            <a:ext cx="3925645" cy="864182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SO</a:t>
            </a:r>
            <a:r>
              <a:rPr lang="en-US" sz="160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2 (</a:t>
            </a:r>
            <a:r>
              <a:rPr lang="en-US" sz="1600" dirty="0" err="1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Kunrat</a:t>
            </a:r>
            <a:r>
              <a:rPr lang="en-US" sz="160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et al, 2022)</a:t>
            </a:r>
            <a:endParaRPr lang="en-ID" sz="2800" dirty="0">
              <a:solidFill>
                <a:schemeClr val="tx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159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bb41a46-ca4a-4c8c-a8ab-7a81dc7f76d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" ma:contentTypeID="0x010100166B2A128A3F1046B2B551AA84FB9D72" ma:contentTypeVersion="15" ma:contentTypeDescription="Buat sebuah dokumen baru." ma:contentTypeScope="" ma:versionID="2ef2b31ff3f9a5f9c49e60c91637c96b">
  <xsd:schema xmlns:xsd="http://www.w3.org/2001/XMLSchema" xmlns:xs="http://www.w3.org/2001/XMLSchema" xmlns:p="http://schemas.microsoft.com/office/2006/metadata/properties" xmlns:ns3="5bb41a46-ca4a-4c8c-a8ab-7a81dc7f76d5" xmlns:ns4="c30c2994-03ed-44a0-adc5-cd89ddb3fb80" targetNamespace="http://schemas.microsoft.com/office/2006/metadata/properties" ma:root="true" ma:fieldsID="31a43fbfe240a2d17640ae362b742b1f" ns3:_="" ns4:_="">
    <xsd:import namespace="5bb41a46-ca4a-4c8c-a8ab-7a81dc7f76d5"/>
    <xsd:import namespace="c30c2994-03ed-44a0-adc5-cd89ddb3fb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b41a46-ca4a-4c8c-a8ab-7a81dc7f76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0c2994-03ed-44a0-adc5-cd89ddb3fb8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ibagikan Denga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ibagikan Dengan Detai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Berbagi Hash Petunjuk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e Isi"/>
        <xsd:element ref="dc:title" minOccurs="0" maxOccurs="1" ma:index="4" ma:displayName="Judu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69DA6C-2C3D-450A-9E7F-C0C99900FAA0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5bb41a46-ca4a-4c8c-a8ab-7a81dc7f76d5"/>
    <ds:schemaRef ds:uri="c30c2994-03ed-44a0-adc5-cd89ddb3fb80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6D72EE2-F22E-4D0F-BB5C-23B370EA9E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FFF21D-8234-45B4-8AF2-A09D721606A3}">
  <ds:schemaRefs>
    <ds:schemaRef ds:uri="5bb41a46-ca4a-4c8c-a8ab-7a81dc7f76d5"/>
    <ds:schemaRef ds:uri="c30c2994-03ed-44a0-adc5-cd89ddb3fb8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3035</TotalTime>
  <Words>2451</Words>
  <Application>Microsoft Office PowerPoint</Application>
  <PresentationFormat>Custom</PresentationFormat>
  <Paragraphs>396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Times New Roman</vt:lpstr>
      <vt:lpstr>Poppins Bold</vt:lpstr>
      <vt:lpstr>Arial</vt:lpstr>
      <vt:lpstr>Calibri</vt:lpstr>
      <vt:lpstr>Roboto</vt:lpstr>
      <vt:lpstr>Poppins Medium</vt:lpstr>
      <vt:lpstr>Poppins Light</vt:lpstr>
      <vt:lpstr>Poppins Black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Seminar Proposal</dc:title>
  <dc:creator>Haykal Hanif</dc:creator>
  <cp:lastModifiedBy>Muhamad Haykal Hanif Gifari Ad</cp:lastModifiedBy>
  <cp:revision>3</cp:revision>
  <dcterms:created xsi:type="dcterms:W3CDTF">2006-08-16T00:00:00Z</dcterms:created>
  <dcterms:modified xsi:type="dcterms:W3CDTF">2024-05-11T04:02:35Z</dcterms:modified>
  <dc:identifier>DAFXoOLqZa0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0x010100166B2A128A3F1046B2B551AA84FB9D72</vt:lpwstr>
  </property>
</Properties>
</file>